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ppt/charts/chart8.xml" ContentType="application/vnd.openxmlformats-officedocument.drawingml.chart+xml"/>
  <Override PartName="/ppt/theme/themeOverride2.xml" ContentType="application/vnd.openxmlformats-officedocument.themeOverride+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2.xml" ContentType="application/vnd.openxmlformats-officedocument.drawingml.chart+xml"/>
  <Override PartName="/ppt/drawings/drawing4.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 id="2147483764" r:id="rId2"/>
    <p:sldMasterId id="2147483789" r:id="rId3"/>
  </p:sldMasterIdLst>
  <p:notesMasterIdLst>
    <p:notesMasterId r:id="rId31"/>
  </p:notesMasterIdLst>
  <p:handoutMasterIdLst>
    <p:handoutMasterId r:id="rId32"/>
  </p:handoutMasterIdLst>
  <p:sldIdLst>
    <p:sldId id="256" r:id="rId4"/>
    <p:sldId id="508" r:id="rId5"/>
    <p:sldId id="469" r:id="rId6"/>
    <p:sldId id="468" r:id="rId7"/>
    <p:sldId id="510" r:id="rId8"/>
    <p:sldId id="470" r:id="rId9"/>
    <p:sldId id="472" r:id="rId10"/>
    <p:sldId id="511" r:id="rId11"/>
    <p:sldId id="512" r:id="rId12"/>
    <p:sldId id="513" r:id="rId13"/>
    <p:sldId id="504" r:id="rId14"/>
    <p:sldId id="502" r:id="rId15"/>
    <p:sldId id="473" r:id="rId16"/>
    <p:sldId id="514" r:id="rId17"/>
    <p:sldId id="516" r:id="rId18"/>
    <p:sldId id="517" r:id="rId19"/>
    <p:sldId id="515" r:id="rId20"/>
    <p:sldId id="518" r:id="rId21"/>
    <p:sldId id="494" r:id="rId22"/>
    <p:sldId id="495" r:id="rId23"/>
    <p:sldId id="507" r:id="rId24"/>
    <p:sldId id="496" r:id="rId25"/>
    <p:sldId id="497" r:id="rId26"/>
    <p:sldId id="498" r:id="rId27"/>
    <p:sldId id="499" r:id="rId28"/>
    <p:sldId id="500" r:id="rId29"/>
    <p:sldId id="501" r:id="rId30"/>
  </p:sldIdLst>
  <p:sldSz cx="9144000" cy="6858000" type="screen4x3"/>
  <p:notesSz cx="9283700" cy="69977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EE1510"/>
    <a:srgbClr val="FA0AC7"/>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94" autoAdjust="0"/>
    <p:restoredTop sz="84074" autoAdjust="0"/>
  </p:normalViewPr>
  <p:slideViewPr>
    <p:cSldViewPr>
      <p:cViewPr>
        <p:scale>
          <a:sx n="68" d="100"/>
          <a:sy n="68" d="100"/>
        </p:scale>
        <p:origin x="-15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808"/>
    </p:cViewPr>
  </p:sorterViewPr>
  <p:notesViewPr>
    <p:cSldViewPr>
      <p:cViewPr>
        <p:scale>
          <a:sx n="100" d="100"/>
          <a:sy n="100" d="100"/>
        </p:scale>
        <p:origin x="-780" y="-192"/>
      </p:cViewPr>
      <p:guideLst>
        <p:guide orient="horz" pos="2205"/>
        <p:guide pos="29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CPI%20Updates\AW-Chart%20of%20Note\BigMovers2011.xlsx" TargetMode="Externa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4.xlsx"/><Relationship Id="rId1" Type="http://schemas.openxmlformats.org/officeDocument/2006/relationships/themeOverride" Target="../theme/themeOverride3.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D:\CPI%20Updates\Presentations\VolpeData.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oleObject" Target="file:///D:\CPI%20Updates\Presentations\AgOutlook2012\Changes1970-2011.xls"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rvolpe.ECON\My%20Documents\ERS%20Tasks\Staff%20Analyses\ExpenditureTrends.xlsx" TargetMode="Externa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Documents%20and%20Settings\rvolpe.ECON\My%20Documents\ERS%20Tasks\Staff%20Analyses\ExpenditureTrends.xlsx" TargetMode="External"/><Relationship Id="rId1" Type="http://schemas.openxmlformats.org/officeDocument/2006/relationships/themeOverride" Target="../theme/themeOverride1.xml"/></Relationships>
</file>

<file path=ppt/charts/_rels/chart8.xml.rels><?xml version="1.0" encoding="UTF-8" standalone="yes"?>
<Relationships xmlns="http://schemas.openxmlformats.org/package/2006/relationships"><Relationship Id="rId2" Type="http://schemas.openxmlformats.org/officeDocument/2006/relationships/oleObject" Target="file:///C:\Documents%20and%20Settings\rvolpe.ECON\My%20Documents\ERS%20Tasks\Staff%20Analyses\ExpenditureTrends.xlsx" TargetMode="External"/><Relationship Id="rId1" Type="http://schemas.openxmlformats.org/officeDocument/2006/relationships/themeOverride" Target="../theme/themeOverride2.xml"/></Relationships>
</file>

<file path=ppt/charts/_rels/chart9.xml.rels><?xml version="1.0" encoding="UTF-8" standalone="yes"?>
<Relationships xmlns="http://schemas.openxmlformats.org/package/2006/relationships"><Relationship Id="rId1" Type="http://schemas.openxmlformats.org/officeDocument/2006/relationships/oleObject" Target="file:///D:\CPI%20Updates\Presentations\AgOutlook2012\Changes1970-201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aseline="0" dirty="0"/>
              <a:t> </a:t>
            </a:r>
            <a:r>
              <a:rPr lang="en-US" baseline="0" dirty="0" smtClean="0"/>
              <a:t>Five Biggest Moving Major Categories</a:t>
            </a:r>
            <a:endParaRPr lang="en-US" dirty="0"/>
          </a:p>
        </c:rich>
      </c:tx>
      <c:layout>
        <c:manualLayout>
          <c:xMode val="edge"/>
          <c:yMode val="edge"/>
          <c:x val="0.28570829687955751"/>
          <c:y val="8.3929320677168767E-2"/>
        </c:manualLayout>
      </c:layout>
      <c:overlay val="1"/>
    </c:title>
    <c:autoTitleDeleted val="0"/>
    <c:plotArea>
      <c:layout/>
      <c:barChart>
        <c:barDir val="col"/>
        <c:grouping val="clustered"/>
        <c:varyColors val="0"/>
        <c:ser>
          <c:idx val="0"/>
          <c:order val="0"/>
          <c:spPr>
            <a:ln>
              <a:solidFill>
                <a:srgbClr val="000000"/>
              </a:solidFill>
            </a:ln>
          </c:spPr>
          <c:invertIfNegative val="0"/>
          <c:dPt>
            <c:idx val="0"/>
            <c:invertIfNegative val="0"/>
            <c:bubble3D val="0"/>
            <c:spPr>
              <a:solidFill>
                <a:srgbClr val="C00000"/>
              </a:solidFill>
              <a:ln>
                <a:solidFill>
                  <a:srgbClr val="000000"/>
                </a:solidFill>
              </a:ln>
            </c:spPr>
          </c:dPt>
          <c:dPt>
            <c:idx val="1"/>
            <c:invertIfNegative val="0"/>
            <c:bubble3D val="0"/>
            <c:spPr>
              <a:solidFill>
                <a:schemeClr val="accent6">
                  <a:lumMod val="75000"/>
                </a:schemeClr>
              </a:solidFill>
              <a:ln>
                <a:solidFill>
                  <a:srgbClr val="000000"/>
                </a:solidFill>
              </a:ln>
            </c:spPr>
          </c:dPt>
          <c:dPt>
            <c:idx val="2"/>
            <c:invertIfNegative val="0"/>
            <c:bubble3D val="0"/>
            <c:spPr>
              <a:solidFill>
                <a:srgbClr val="7030A0"/>
              </a:solidFill>
              <a:ln>
                <a:solidFill>
                  <a:srgbClr val="000000"/>
                </a:solidFill>
              </a:ln>
            </c:spPr>
          </c:dPt>
          <c:dPt>
            <c:idx val="3"/>
            <c:invertIfNegative val="0"/>
            <c:bubble3D val="0"/>
            <c:spPr>
              <a:solidFill>
                <a:srgbClr val="FFFF00"/>
              </a:solidFill>
              <a:ln>
                <a:solidFill>
                  <a:srgbClr val="000000"/>
                </a:solidFill>
              </a:ln>
            </c:spPr>
          </c:dPt>
          <c:dPt>
            <c:idx val="4"/>
            <c:invertIfNegative val="0"/>
            <c:bubble3D val="0"/>
            <c:spPr>
              <a:solidFill>
                <a:srgbClr val="00B050"/>
              </a:solidFill>
              <a:ln>
                <a:solidFill>
                  <a:srgbClr val="000000"/>
                </a:solidFill>
              </a:ln>
            </c:spPr>
          </c:dPt>
          <c:dLbls>
            <c:numFmt formatCode="General" sourceLinked="0"/>
            <c:txPr>
              <a:bodyPr/>
              <a:lstStyle/>
              <a:p>
                <a:pPr>
                  <a:defRPr sz="1200" baseline="0"/>
                </a:pPr>
                <a:endParaRPr lang="es-AR"/>
              </a:p>
            </c:txPr>
            <c:showLegendKey val="0"/>
            <c:showVal val="1"/>
            <c:showCatName val="0"/>
            <c:showSerName val="0"/>
            <c:showPercent val="0"/>
            <c:showBubbleSize val="0"/>
            <c:showLeaderLines val="0"/>
          </c:dLbls>
          <c:cat>
            <c:strRef>
              <c:f>Sheet1!$A$1:$A$5</c:f>
              <c:strCache>
                <c:ptCount val="5"/>
                <c:pt idx="0">
                  <c:v>Beef</c:v>
                </c:pt>
                <c:pt idx="1">
                  <c:v>Fats and oils</c:v>
                </c:pt>
                <c:pt idx="2">
                  <c:v>Eggs</c:v>
                </c:pt>
                <c:pt idx="3">
                  <c:v>Pork</c:v>
                </c:pt>
                <c:pt idx="4">
                  <c:v>Fish and seafood</c:v>
                </c:pt>
              </c:strCache>
            </c:strRef>
          </c:cat>
          <c:val>
            <c:numRef>
              <c:f>Sheet1!$B$1:$B$5</c:f>
              <c:numCache>
                <c:formatCode>General</c:formatCode>
                <c:ptCount val="5"/>
                <c:pt idx="0">
                  <c:v>10.200000000000001</c:v>
                </c:pt>
                <c:pt idx="1">
                  <c:v>9.3000000000000007</c:v>
                </c:pt>
                <c:pt idx="2">
                  <c:v>9.2000000000000011</c:v>
                </c:pt>
                <c:pt idx="3">
                  <c:v>8.5</c:v>
                </c:pt>
                <c:pt idx="4">
                  <c:v>7.1</c:v>
                </c:pt>
              </c:numCache>
            </c:numRef>
          </c:val>
        </c:ser>
        <c:dLbls>
          <c:showLegendKey val="0"/>
          <c:showVal val="0"/>
          <c:showCatName val="0"/>
          <c:showSerName val="0"/>
          <c:showPercent val="0"/>
          <c:showBubbleSize val="0"/>
        </c:dLbls>
        <c:gapWidth val="150"/>
        <c:axId val="102812288"/>
        <c:axId val="102826368"/>
      </c:barChart>
      <c:catAx>
        <c:axId val="102812288"/>
        <c:scaling>
          <c:orientation val="minMax"/>
        </c:scaling>
        <c:delete val="0"/>
        <c:axPos val="b"/>
        <c:majorTickMark val="out"/>
        <c:minorTickMark val="none"/>
        <c:tickLblPos val="nextTo"/>
        <c:txPr>
          <a:bodyPr/>
          <a:lstStyle/>
          <a:p>
            <a:pPr>
              <a:defRPr sz="1200" baseline="0"/>
            </a:pPr>
            <a:endParaRPr lang="es-AR"/>
          </a:p>
        </c:txPr>
        <c:crossAx val="102826368"/>
        <c:crosses val="autoZero"/>
        <c:auto val="1"/>
        <c:lblAlgn val="ctr"/>
        <c:lblOffset val="100"/>
        <c:noMultiLvlLbl val="0"/>
      </c:catAx>
      <c:valAx>
        <c:axId val="102826368"/>
        <c:scaling>
          <c:orientation val="minMax"/>
        </c:scaling>
        <c:delete val="0"/>
        <c:axPos val="l"/>
        <c:majorGridlines>
          <c:spPr>
            <a:ln>
              <a:solidFill>
                <a:schemeClr val="bg1"/>
              </a:solidFill>
            </a:ln>
          </c:spPr>
        </c:majorGridlines>
        <c:title>
          <c:tx>
            <c:rich>
              <a:bodyPr rot="-5400000" vert="horz"/>
              <a:lstStyle/>
              <a:p>
                <a:pPr>
                  <a:defRPr sz="1200" baseline="0"/>
                </a:pPr>
                <a:r>
                  <a:rPr lang="en-US" sz="1200" baseline="0"/>
                  <a:t>Percent Change, 2010-2011</a:t>
                </a:r>
              </a:p>
            </c:rich>
          </c:tx>
          <c:layout/>
          <c:overlay val="0"/>
        </c:title>
        <c:numFmt formatCode="General" sourceLinked="1"/>
        <c:majorTickMark val="out"/>
        <c:minorTickMark val="none"/>
        <c:tickLblPos val="nextTo"/>
        <c:crossAx val="102812288"/>
        <c:crosses val="autoZero"/>
        <c:crossBetween val="between"/>
      </c:valAx>
      <c:spPr>
        <a:ln>
          <a:solidFill>
            <a:srgbClr val="000000"/>
          </a:solidFill>
        </a:ln>
      </c:spPr>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404046581555948"/>
          <c:y val="9.3525877624672932E-2"/>
          <c:w val="0.56324605662156579"/>
          <c:h val="0.9064741223753281"/>
        </c:manualLayout>
      </c:layout>
      <c:pieChart>
        <c:varyColors val="1"/>
        <c:ser>
          <c:idx val="0"/>
          <c:order val="0"/>
          <c:tx>
            <c:strRef>
              <c:f>Sheet1!$A$2</c:f>
              <c:strCache>
                <c:ptCount val="1"/>
                <c:pt idx="0">
                  <c:v>Share of Retail Food Dollar by Industry Group</c:v>
                </c:pt>
              </c:strCache>
            </c:strRef>
          </c:tx>
          <c:spPr>
            <a:solidFill>
              <a:schemeClr val="accent1"/>
            </a:solidFill>
            <a:ln w="14559">
              <a:solidFill>
                <a:schemeClr val="tx1"/>
              </a:solidFill>
              <a:prstDash val="solid"/>
            </a:ln>
          </c:spPr>
          <c:dPt>
            <c:idx val="1"/>
            <c:bubble3D val="0"/>
            <c:spPr>
              <a:solidFill>
                <a:schemeClr val="accent2"/>
              </a:solidFill>
              <a:ln w="14559">
                <a:solidFill>
                  <a:schemeClr val="tx1"/>
                </a:solidFill>
                <a:prstDash val="solid"/>
              </a:ln>
            </c:spPr>
          </c:dPt>
          <c:dLbls>
            <c:dLbl>
              <c:idx val="0"/>
              <c:layout>
                <c:manualLayout>
                  <c:x val="-0.15896401906072524"/>
                  <c:y val="-0.140935859580053"/>
                </c:manualLayout>
              </c:layout>
              <c:dLblPos val="bestFit"/>
              <c:showLegendKey val="0"/>
              <c:showVal val="1"/>
              <c:showCatName val="1"/>
              <c:showSerName val="0"/>
              <c:showPercent val="0"/>
              <c:showBubbleSize val="0"/>
            </c:dLbl>
            <c:dLbl>
              <c:idx val="1"/>
              <c:layout>
                <c:manualLayout>
                  <c:x val="0.12121473893433229"/>
                  <c:y val="0.16723568733595801"/>
                </c:manualLayout>
              </c:layout>
              <c:dLblPos val="bestFit"/>
              <c:showLegendKey val="0"/>
              <c:showVal val="1"/>
              <c:showCatName val="1"/>
              <c:showSerName val="0"/>
              <c:showPercent val="0"/>
              <c:showBubbleSize val="0"/>
            </c:dLbl>
            <c:dLbl>
              <c:idx val="2"/>
              <c:layout>
                <c:manualLayout>
                  <c:x val="0.13120655468913853"/>
                  <c:y val="-4.4107028288130734E-2"/>
                </c:manualLayout>
              </c:layout>
              <c:dLblPos val="bestFit"/>
              <c:showLegendKey val="0"/>
              <c:showVal val="1"/>
              <c:showCatName val="1"/>
              <c:showSerName val="0"/>
              <c:showPercent val="0"/>
              <c:showBubbleSize val="0"/>
            </c:dLbl>
            <c:dLbl>
              <c:idx val="3"/>
              <c:layout>
                <c:manualLayout>
                  <c:x val="-1.2337873824165941E-3"/>
                  <c:y val="-1.3350712917642053E-2"/>
                </c:manualLayout>
              </c:layout>
              <c:dLblPos val="bestFit"/>
              <c:showLegendKey val="0"/>
              <c:showVal val="1"/>
              <c:showCatName val="1"/>
              <c:showSerName val="0"/>
              <c:showPercent val="0"/>
              <c:showBubbleSize val="0"/>
            </c:dLbl>
            <c:dLbl>
              <c:idx val="4"/>
              <c:layout>
                <c:manualLayout>
                  <c:x val="-4.0084303729825722E-2"/>
                  <c:y val="3.9183363218211642E-2"/>
                </c:manualLayout>
              </c:layout>
              <c:dLblPos val="bestFit"/>
              <c:showLegendKey val="0"/>
              <c:showVal val="1"/>
              <c:showCatName val="1"/>
              <c:showSerName val="0"/>
              <c:showPercent val="0"/>
              <c:showBubbleSize val="0"/>
            </c:dLbl>
            <c:dLbl>
              <c:idx val="5"/>
              <c:layout>
                <c:manualLayout>
                  <c:x val="-7.2270404758727189E-2"/>
                  <c:y val="6.4415135608049012E-2"/>
                </c:manualLayout>
              </c:layout>
              <c:dLblPos val="bestFit"/>
              <c:showLegendKey val="0"/>
              <c:showVal val="1"/>
              <c:showCatName val="1"/>
              <c:showSerName val="0"/>
              <c:showPercent val="0"/>
              <c:showBubbleSize val="0"/>
            </c:dLbl>
            <c:dLbl>
              <c:idx val="6"/>
              <c:layout>
                <c:manualLayout>
                  <c:x val="-5.8614779106078894E-2"/>
                  <c:y val="2.1782178217821812E-2"/>
                </c:manualLayout>
              </c:layout>
              <c:dLblPos val="bestFit"/>
              <c:showLegendKey val="0"/>
              <c:showVal val="1"/>
              <c:showCatName val="1"/>
              <c:showSerName val="0"/>
              <c:showPercent val="0"/>
              <c:showBubbleSize val="0"/>
            </c:dLbl>
            <c:dLbl>
              <c:idx val="7"/>
              <c:layout>
                <c:manualLayout>
                  <c:x val="1.1507978875521959E-2"/>
                  <c:y val="-1.1865704286964228E-2"/>
                </c:manualLayout>
              </c:layout>
              <c:dLblPos val="bestFit"/>
              <c:showLegendKey val="0"/>
              <c:showVal val="1"/>
              <c:showCatName val="1"/>
              <c:showSerName val="0"/>
              <c:showPercent val="0"/>
              <c:showBubbleSize val="0"/>
            </c:dLbl>
            <c:spPr>
              <a:noFill/>
              <a:ln w="29121">
                <a:noFill/>
              </a:ln>
            </c:spPr>
            <c:txPr>
              <a:bodyPr/>
              <a:lstStyle/>
              <a:p>
                <a:pPr>
                  <a:defRPr sz="1660" b="1" i="0" u="none" strike="noStrike" baseline="0">
                    <a:solidFill>
                      <a:schemeClr val="tx1"/>
                    </a:solidFill>
                    <a:latin typeface="Arial"/>
                    <a:ea typeface="Arial"/>
                    <a:cs typeface="Arial"/>
                  </a:defRPr>
                </a:pPr>
                <a:endParaRPr lang="es-AR"/>
              </a:p>
            </c:txPr>
            <c:showLegendKey val="0"/>
            <c:showVal val="1"/>
            <c:showCatName val="1"/>
            <c:showSerName val="0"/>
            <c:showPercent val="0"/>
            <c:showBubbleSize val="0"/>
            <c:showLeaderLines val="1"/>
          </c:dLbls>
          <c:cat>
            <c:strRef>
              <c:f>Sheet1!$B$1:$C$1</c:f>
              <c:strCache>
                <c:ptCount val="2"/>
                <c:pt idx="0">
                  <c:v>Marketing Share</c:v>
                </c:pt>
                <c:pt idx="1">
                  <c:v>Farm Share</c:v>
                </c:pt>
              </c:strCache>
            </c:strRef>
          </c:cat>
          <c:val>
            <c:numRef>
              <c:f>Sheet1!$B$2:$C$2</c:f>
              <c:numCache>
                <c:formatCode>0.0%</c:formatCode>
                <c:ptCount val="2"/>
                <c:pt idx="0">
                  <c:v>0.84200000000000064</c:v>
                </c:pt>
                <c:pt idx="1">
                  <c:v>0.15800000000000061</c:v>
                </c:pt>
              </c:numCache>
            </c:numRef>
          </c:val>
        </c:ser>
        <c:ser>
          <c:idx val="1"/>
          <c:order val="1"/>
          <c:tx>
            <c:strRef>
              <c:f>Sheet1!$A$3</c:f>
              <c:strCache>
                <c:ptCount val="1"/>
              </c:strCache>
            </c:strRef>
          </c:tx>
          <c:spPr>
            <a:solidFill>
              <a:schemeClr val="accent2"/>
            </a:solidFill>
            <a:ln w="14559">
              <a:solidFill>
                <a:schemeClr val="tx1"/>
              </a:solidFill>
              <a:prstDash val="solid"/>
            </a:ln>
          </c:spPr>
          <c:dPt>
            <c:idx val="0"/>
            <c:bubble3D val="0"/>
            <c:spPr>
              <a:solidFill>
                <a:schemeClr val="accent1"/>
              </a:solidFill>
              <a:ln w="14559">
                <a:solidFill>
                  <a:schemeClr val="tx1"/>
                </a:solidFill>
                <a:prstDash val="solid"/>
              </a:ln>
            </c:spPr>
          </c:dPt>
          <c:cat>
            <c:strRef>
              <c:f>Sheet1!$B$1:$C$1</c:f>
              <c:strCache>
                <c:ptCount val="2"/>
                <c:pt idx="0">
                  <c:v>Marketing Share</c:v>
                </c:pt>
                <c:pt idx="1">
                  <c:v>Farm Share</c:v>
                </c:pt>
              </c:strCache>
            </c:strRef>
          </c:cat>
          <c:val>
            <c:numRef>
              <c:f>Sheet1!$B$3:$C$3</c:f>
              <c:numCache>
                <c:formatCode>General</c:formatCode>
                <c:ptCount val="2"/>
              </c:numCache>
            </c:numRef>
          </c:val>
        </c:ser>
        <c:dLbls>
          <c:showLegendKey val="0"/>
          <c:showVal val="0"/>
          <c:showCatName val="0"/>
          <c:showSerName val="0"/>
          <c:showPercent val="0"/>
          <c:showBubbleSize val="0"/>
          <c:showLeaderLines val="1"/>
        </c:dLbls>
        <c:firstSliceAng val="0"/>
      </c:pieChart>
      <c:spPr>
        <a:noFill/>
        <a:ln w="25390">
          <a:noFill/>
        </a:ln>
      </c:spPr>
    </c:plotArea>
    <c:plotVisOnly val="1"/>
    <c:dispBlanksAs val="zero"/>
    <c:showDLblsOverMax val="0"/>
  </c:chart>
  <c:spPr>
    <a:noFill/>
    <a:ln>
      <a:noFill/>
    </a:ln>
  </c:spPr>
  <c:txPr>
    <a:bodyPr/>
    <a:lstStyle/>
    <a:p>
      <a:pPr>
        <a:defRPr sz="2177" b="1" i="0" u="none" strike="noStrike" baseline="0">
          <a:solidFill>
            <a:schemeClr val="tx1"/>
          </a:solidFill>
          <a:latin typeface="Arial"/>
          <a:ea typeface="Arial"/>
          <a:cs typeface="Arial"/>
        </a:defRPr>
      </a:pPr>
      <a:endParaRPr lang="es-AR"/>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510838922912777"/>
          <c:y val="0.29591242817620972"/>
          <c:w val="0.33405405405405714"/>
          <c:h val="0.53092783505154661"/>
        </c:manualLayout>
      </c:layout>
      <c:pieChart>
        <c:varyColors val="1"/>
        <c:ser>
          <c:idx val="0"/>
          <c:order val="0"/>
          <c:tx>
            <c:strRef>
              <c:f>Sheet1!$A$2</c:f>
              <c:strCache>
                <c:ptCount val="1"/>
                <c:pt idx="0">
                  <c:v>Share of Retail Food Dollar by Industry Group</c:v>
                </c:pt>
              </c:strCache>
            </c:strRef>
          </c:tx>
          <c:spPr>
            <a:solidFill>
              <a:schemeClr val="accent1"/>
            </a:solidFill>
            <a:ln w="14559">
              <a:solidFill>
                <a:schemeClr val="tx1"/>
              </a:solidFill>
              <a:prstDash val="solid"/>
            </a:ln>
          </c:spPr>
          <c:dPt>
            <c:idx val="1"/>
            <c:bubble3D val="0"/>
            <c:explosion val="27"/>
            <c:spPr>
              <a:solidFill>
                <a:schemeClr val="accent2"/>
              </a:solidFill>
              <a:ln w="14559">
                <a:solidFill>
                  <a:schemeClr val="tx1"/>
                </a:solidFill>
                <a:prstDash val="solid"/>
              </a:ln>
            </c:spPr>
          </c:dPt>
          <c:dPt>
            <c:idx val="2"/>
            <c:bubble3D val="0"/>
            <c:spPr>
              <a:solidFill>
                <a:schemeClr val="hlink"/>
              </a:solidFill>
              <a:ln w="14559">
                <a:solidFill>
                  <a:schemeClr val="tx1"/>
                </a:solidFill>
                <a:prstDash val="solid"/>
              </a:ln>
            </c:spPr>
          </c:dPt>
          <c:dPt>
            <c:idx val="3"/>
            <c:bubble3D val="0"/>
            <c:spPr>
              <a:solidFill>
                <a:schemeClr val="folHlink"/>
              </a:solidFill>
              <a:ln w="14559">
                <a:solidFill>
                  <a:schemeClr val="tx1"/>
                </a:solidFill>
                <a:prstDash val="solid"/>
              </a:ln>
            </c:spPr>
          </c:dPt>
          <c:dPt>
            <c:idx val="4"/>
            <c:bubble3D val="0"/>
            <c:spPr>
              <a:solidFill>
                <a:schemeClr val="bg2"/>
              </a:solidFill>
              <a:ln w="14559">
                <a:solidFill>
                  <a:schemeClr val="tx1"/>
                </a:solidFill>
                <a:prstDash val="solid"/>
              </a:ln>
            </c:spPr>
          </c:dPt>
          <c:dPt>
            <c:idx val="5"/>
            <c:bubble3D val="0"/>
            <c:spPr>
              <a:solidFill>
                <a:schemeClr val="tx2"/>
              </a:solidFill>
              <a:ln w="14559">
                <a:solidFill>
                  <a:schemeClr val="tx1"/>
                </a:solidFill>
                <a:prstDash val="solid"/>
              </a:ln>
            </c:spPr>
          </c:dPt>
          <c:dPt>
            <c:idx val="6"/>
            <c:bubble3D val="0"/>
            <c:spPr>
              <a:solidFill>
                <a:srgbClr val="0066CC"/>
              </a:solidFill>
              <a:ln w="14559">
                <a:solidFill>
                  <a:schemeClr val="tx1"/>
                </a:solidFill>
                <a:prstDash val="solid"/>
              </a:ln>
            </c:spPr>
          </c:dPt>
          <c:dPt>
            <c:idx val="7"/>
            <c:bubble3D val="0"/>
            <c:spPr>
              <a:solidFill>
                <a:srgbClr val="CCCCFF"/>
              </a:solidFill>
              <a:ln w="14559">
                <a:solidFill>
                  <a:schemeClr val="tx1"/>
                </a:solidFill>
                <a:prstDash val="solid"/>
              </a:ln>
            </c:spPr>
          </c:dPt>
          <c:dLbls>
            <c:dLbl>
              <c:idx val="0"/>
              <c:layout>
                <c:manualLayout>
                  <c:x val="6.1100741644582547E-2"/>
                  <c:y val="3.7489387196165895E-2"/>
                </c:manualLayout>
              </c:layout>
              <c:dLblPos val="bestFit"/>
              <c:showLegendKey val="0"/>
              <c:showVal val="1"/>
              <c:showCatName val="1"/>
              <c:showSerName val="0"/>
              <c:showPercent val="0"/>
              <c:showBubbleSize val="0"/>
            </c:dLbl>
            <c:dLbl>
              <c:idx val="1"/>
              <c:layout>
                <c:manualLayout>
                  <c:x val="4.678118625002383E-2"/>
                  <c:y val="-3.2502187226596827E-4"/>
                </c:manualLayout>
              </c:layout>
              <c:dLblPos val="bestFit"/>
              <c:showLegendKey val="0"/>
              <c:showVal val="1"/>
              <c:showCatName val="1"/>
              <c:showSerName val="0"/>
              <c:showPercent val="0"/>
              <c:showBubbleSize val="0"/>
            </c:dLbl>
            <c:dLbl>
              <c:idx val="2"/>
              <c:layout>
                <c:manualLayout>
                  <c:x val="0.13120655468913853"/>
                  <c:y val="-4.4107028288130734E-2"/>
                </c:manualLayout>
              </c:layout>
              <c:dLblPos val="bestFit"/>
              <c:showLegendKey val="0"/>
              <c:showVal val="1"/>
              <c:showCatName val="1"/>
              <c:showSerName val="0"/>
              <c:showPercent val="0"/>
              <c:showBubbleSize val="0"/>
            </c:dLbl>
            <c:dLbl>
              <c:idx val="3"/>
              <c:layout>
                <c:manualLayout>
                  <c:x val="-1.2337873824165941E-3"/>
                  <c:y val="-1.3350712917642053E-2"/>
                </c:manualLayout>
              </c:layout>
              <c:dLblPos val="bestFit"/>
              <c:showLegendKey val="0"/>
              <c:showVal val="1"/>
              <c:showCatName val="1"/>
              <c:showSerName val="0"/>
              <c:showPercent val="0"/>
              <c:showBubbleSize val="0"/>
            </c:dLbl>
            <c:dLbl>
              <c:idx val="4"/>
              <c:layout>
                <c:manualLayout>
                  <c:x val="-4.0084303729825722E-2"/>
                  <c:y val="3.9183363218211642E-2"/>
                </c:manualLayout>
              </c:layout>
              <c:dLblPos val="bestFit"/>
              <c:showLegendKey val="0"/>
              <c:showVal val="1"/>
              <c:showCatName val="1"/>
              <c:showSerName val="0"/>
              <c:showPercent val="0"/>
              <c:showBubbleSize val="0"/>
            </c:dLbl>
            <c:dLbl>
              <c:idx val="5"/>
              <c:layout>
                <c:manualLayout>
                  <c:x val="-7.2270404758727189E-2"/>
                  <c:y val="6.4415135608049012E-2"/>
                </c:manualLayout>
              </c:layout>
              <c:dLblPos val="bestFit"/>
              <c:showLegendKey val="0"/>
              <c:showVal val="1"/>
              <c:showCatName val="1"/>
              <c:showSerName val="0"/>
              <c:showPercent val="0"/>
              <c:showBubbleSize val="0"/>
            </c:dLbl>
            <c:dLbl>
              <c:idx val="6"/>
              <c:layout>
                <c:manualLayout>
                  <c:x val="-5.8614779106078894E-2"/>
                  <c:y val="2.1782178217821812E-2"/>
                </c:manualLayout>
              </c:layout>
              <c:dLblPos val="bestFit"/>
              <c:showLegendKey val="0"/>
              <c:showVal val="1"/>
              <c:showCatName val="1"/>
              <c:showSerName val="0"/>
              <c:showPercent val="0"/>
              <c:showBubbleSize val="0"/>
            </c:dLbl>
            <c:dLbl>
              <c:idx val="7"/>
              <c:layout>
                <c:manualLayout>
                  <c:x val="1.1507978875521959E-2"/>
                  <c:y val="-1.1865704286964224E-2"/>
                </c:manualLayout>
              </c:layout>
              <c:dLblPos val="bestFit"/>
              <c:showLegendKey val="0"/>
              <c:showVal val="1"/>
              <c:showCatName val="1"/>
              <c:showSerName val="0"/>
              <c:showPercent val="0"/>
              <c:showBubbleSize val="0"/>
            </c:dLbl>
            <c:spPr>
              <a:noFill/>
              <a:ln w="29121">
                <a:noFill/>
              </a:ln>
            </c:spPr>
            <c:txPr>
              <a:bodyPr/>
              <a:lstStyle/>
              <a:p>
                <a:pPr>
                  <a:defRPr sz="1660" b="1" i="0" u="none" strike="noStrike" baseline="0">
                    <a:solidFill>
                      <a:schemeClr val="tx1"/>
                    </a:solidFill>
                    <a:latin typeface="Arial"/>
                    <a:ea typeface="Arial"/>
                    <a:cs typeface="Arial"/>
                  </a:defRPr>
                </a:pPr>
                <a:endParaRPr lang="es-AR"/>
              </a:p>
            </c:txPr>
            <c:showLegendKey val="0"/>
            <c:showVal val="1"/>
            <c:showCatName val="1"/>
            <c:showSerName val="0"/>
            <c:showPercent val="0"/>
            <c:showBubbleSize val="0"/>
            <c:showLeaderLines val="1"/>
          </c:dLbls>
          <c:cat>
            <c:strRef>
              <c:f>Sheet1!$B$1:$I$1</c:f>
              <c:strCache>
                <c:ptCount val="8"/>
                <c:pt idx="0">
                  <c:v>Food Processing</c:v>
                </c:pt>
                <c:pt idx="1">
                  <c:v>Farm and Agribusiness</c:v>
                </c:pt>
                <c:pt idx="2">
                  <c:v>Food Services</c:v>
                </c:pt>
                <c:pt idx="3">
                  <c:v>Energy and Transportation </c:v>
                </c:pt>
                <c:pt idx="4">
                  <c:v>Packaging</c:v>
                </c:pt>
                <c:pt idx="5">
                  <c:v>Retail Trade</c:v>
                </c:pt>
                <c:pt idx="6">
                  <c:v>Finance and Insurance</c:v>
                </c:pt>
                <c:pt idx="7">
                  <c:v>Advertising, Legal, Accounting</c:v>
                </c:pt>
              </c:strCache>
            </c:strRef>
          </c:cat>
          <c:val>
            <c:numRef>
              <c:f>Sheet1!$B$2:$I$2</c:f>
              <c:numCache>
                <c:formatCode>0.0%</c:formatCode>
                <c:ptCount val="8"/>
                <c:pt idx="0" formatCode="0.00%">
                  <c:v>0.18600000000000044</c:v>
                </c:pt>
                <c:pt idx="1">
                  <c:v>0.11600000000000002</c:v>
                </c:pt>
                <c:pt idx="2">
                  <c:v>0.33700000000000152</c:v>
                </c:pt>
                <c:pt idx="3">
                  <c:v>0.10299999999999998</c:v>
                </c:pt>
                <c:pt idx="4">
                  <c:v>4.0000000000000022E-2</c:v>
                </c:pt>
                <c:pt idx="5">
                  <c:v>0.13600000000000001</c:v>
                </c:pt>
                <c:pt idx="6">
                  <c:v>4.3999999999999997E-2</c:v>
                </c:pt>
                <c:pt idx="7">
                  <c:v>3.7999999999999999E-2</c:v>
                </c:pt>
              </c:numCache>
            </c:numRef>
          </c:val>
        </c:ser>
        <c:ser>
          <c:idx val="1"/>
          <c:order val="1"/>
          <c:tx>
            <c:strRef>
              <c:f>Sheet1!$A$3</c:f>
              <c:strCache>
                <c:ptCount val="1"/>
              </c:strCache>
            </c:strRef>
          </c:tx>
          <c:spPr>
            <a:solidFill>
              <a:schemeClr val="accent2"/>
            </a:solidFill>
            <a:ln w="14559">
              <a:solidFill>
                <a:schemeClr val="tx1"/>
              </a:solidFill>
              <a:prstDash val="solid"/>
            </a:ln>
          </c:spPr>
          <c:dPt>
            <c:idx val="0"/>
            <c:bubble3D val="0"/>
            <c:spPr>
              <a:solidFill>
                <a:schemeClr val="accent1"/>
              </a:solidFill>
              <a:ln w="14559">
                <a:solidFill>
                  <a:schemeClr val="tx1"/>
                </a:solidFill>
                <a:prstDash val="solid"/>
              </a:ln>
            </c:spPr>
          </c:dPt>
          <c:dPt>
            <c:idx val="2"/>
            <c:bubble3D val="0"/>
            <c:spPr>
              <a:solidFill>
                <a:schemeClr val="hlink"/>
              </a:solidFill>
              <a:ln w="14559">
                <a:solidFill>
                  <a:schemeClr val="tx1"/>
                </a:solidFill>
                <a:prstDash val="solid"/>
              </a:ln>
            </c:spPr>
          </c:dPt>
          <c:dPt>
            <c:idx val="3"/>
            <c:bubble3D val="0"/>
            <c:spPr>
              <a:solidFill>
                <a:schemeClr val="folHlink"/>
              </a:solidFill>
              <a:ln w="14559">
                <a:solidFill>
                  <a:schemeClr val="tx1"/>
                </a:solidFill>
                <a:prstDash val="solid"/>
              </a:ln>
            </c:spPr>
          </c:dPt>
          <c:dPt>
            <c:idx val="4"/>
            <c:bubble3D val="0"/>
            <c:spPr>
              <a:solidFill>
                <a:schemeClr val="bg2"/>
              </a:solidFill>
              <a:ln w="14559">
                <a:solidFill>
                  <a:schemeClr val="tx1"/>
                </a:solidFill>
                <a:prstDash val="solid"/>
              </a:ln>
            </c:spPr>
          </c:dPt>
          <c:dPt>
            <c:idx val="5"/>
            <c:bubble3D val="0"/>
            <c:spPr>
              <a:solidFill>
                <a:schemeClr val="tx2"/>
              </a:solidFill>
              <a:ln w="14559">
                <a:solidFill>
                  <a:schemeClr val="tx1"/>
                </a:solidFill>
                <a:prstDash val="solid"/>
              </a:ln>
            </c:spPr>
          </c:dPt>
          <c:dPt>
            <c:idx val="6"/>
            <c:bubble3D val="0"/>
            <c:spPr>
              <a:solidFill>
                <a:srgbClr val="0066CC"/>
              </a:solidFill>
              <a:ln w="14559">
                <a:solidFill>
                  <a:schemeClr val="tx1"/>
                </a:solidFill>
                <a:prstDash val="solid"/>
              </a:ln>
            </c:spPr>
          </c:dPt>
          <c:dPt>
            <c:idx val="7"/>
            <c:bubble3D val="0"/>
            <c:spPr>
              <a:solidFill>
                <a:srgbClr val="CCCCFF"/>
              </a:solidFill>
              <a:ln w="14559">
                <a:solidFill>
                  <a:schemeClr val="tx1"/>
                </a:solidFill>
                <a:prstDash val="solid"/>
              </a:ln>
            </c:spPr>
          </c:dPt>
          <c:cat>
            <c:strRef>
              <c:f>Sheet1!$B$1:$I$1</c:f>
              <c:strCache>
                <c:ptCount val="8"/>
                <c:pt idx="0">
                  <c:v>Food Processing</c:v>
                </c:pt>
                <c:pt idx="1">
                  <c:v>Farm and Agribusiness</c:v>
                </c:pt>
                <c:pt idx="2">
                  <c:v>Food Services</c:v>
                </c:pt>
                <c:pt idx="3">
                  <c:v>Energy and Transportation </c:v>
                </c:pt>
                <c:pt idx="4">
                  <c:v>Packaging</c:v>
                </c:pt>
                <c:pt idx="5">
                  <c:v>Retail Trade</c:v>
                </c:pt>
                <c:pt idx="6">
                  <c:v>Finance and Insurance</c:v>
                </c:pt>
                <c:pt idx="7">
                  <c:v>Advertising, Legal, Accounting</c:v>
                </c:pt>
              </c:strCache>
            </c:strRef>
          </c:cat>
          <c:val>
            <c:numRef>
              <c:f>Sheet1!$B$3:$I$3</c:f>
              <c:numCache>
                <c:formatCode>General</c:formatCode>
                <c:ptCount val="8"/>
              </c:numCache>
            </c:numRef>
          </c:val>
        </c:ser>
        <c:dLbls>
          <c:showLegendKey val="0"/>
          <c:showVal val="0"/>
          <c:showCatName val="0"/>
          <c:showSerName val="0"/>
          <c:showPercent val="0"/>
          <c:showBubbleSize val="0"/>
          <c:showLeaderLines val="1"/>
        </c:dLbls>
        <c:firstSliceAng val="0"/>
      </c:pieChart>
      <c:spPr>
        <a:noFill/>
        <a:ln w="25390">
          <a:noFill/>
        </a:ln>
      </c:spPr>
    </c:plotArea>
    <c:plotVisOnly val="1"/>
    <c:dispBlanksAs val="zero"/>
    <c:showDLblsOverMax val="0"/>
  </c:chart>
  <c:spPr>
    <a:noFill/>
    <a:ln>
      <a:noFill/>
    </a:ln>
  </c:spPr>
  <c:txPr>
    <a:bodyPr/>
    <a:lstStyle/>
    <a:p>
      <a:pPr>
        <a:defRPr sz="2177" b="1" i="0" u="none" strike="noStrike" baseline="0">
          <a:solidFill>
            <a:schemeClr val="tx1"/>
          </a:solidFill>
          <a:latin typeface="Arial"/>
          <a:ea typeface="Arial"/>
          <a:cs typeface="Arial"/>
        </a:defRPr>
      </a:pPr>
      <a:endParaRPr lang="es-A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a:t>Annual Percent Change in CPI for Food</a:t>
            </a:r>
          </a:p>
        </c:rich>
      </c:tx>
      <c:layout>
        <c:manualLayout>
          <c:xMode val="edge"/>
          <c:yMode val="edge"/>
          <c:x val="0.21936044382051118"/>
          <c:y val="1.8756802928615031E-3"/>
        </c:manualLayout>
      </c:layout>
      <c:overlay val="0"/>
    </c:title>
    <c:autoTitleDeleted val="0"/>
    <c:plotArea>
      <c:layout/>
      <c:barChart>
        <c:barDir val="col"/>
        <c:grouping val="clustered"/>
        <c:varyColors val="0"/>
        <c:ser>
          <c:idx val="0"/>
          <c:order val="0"/>
          <c:tx>
            <c:strRef>
              <c:f>BarGraph!$A$2</c:f>
              <c:strCache>
                <c:ptCount val="1"/>
                <c:pt idx="0">
                  <c:v>CPI for Food 1992-2003</c:v>
                </c:pt>
              </c:strCache>
            </c:strRef>
          </c:tx>
          <c:spPr>
            <a:solidFill>
              <a:srgbClr val="92D050"/>
            </a:solidFill>
          </c:spPr>
          <c:invertIfNegative val="0"/>
          <c:dPt>
            <c:idx val="15"/>
            <c:invertIfNegative val="0"/>
            <c:bubble3D val="0"/>
            <c:spPr>
              <a:solidFill>
                <a:srgbClr val="FF0000"/>
              </a:solidFill>
            </c:spPr>
          </c:dPt>
          <c:dPt>
            <c:idx val="16"/>
            <c:invertIfNegative val="0"/>
            <c:bubble3D val="0"/>
            <c:spPr>
              <a:solidFill>
                <a:srgbClr val="0070C0"/>
              </a:solidFill>
            </c:spPr>
          </c:dPt>
          <c:dPt>
            <c:idx val="17"/>
            <c:invertIfNegative val="0"/>
            <c:bubble3D val="0"/>
            <c:spPr>
              <a:solidFill>
                <a:srgbClr val="FF0000"/>
              </a:solidFill>
            </c:spPr>
          </c:dPt>
          <c:dLbls>
            <c:txPr>
              <a:bodyPr/>
              <a:lstStyle/>
              <a:p>
                <a:pPr>
                  <a:defRPr sz="1400" baseline="0"/>
                </a:pPr>
                <a:endParaRPr lang="es-AR"/>
              </a:p>
            </c:txPr>
            <c:showLegendKey val="0"/>
            <c:showVal val="1"/>
            <c:showCatName val="0"/>
            <c:showSerName val="0"/>
            <c:showPercent val="0"/>
            <c:showBubbleSize val="0"/>
            <c:showLeaderLines val="0"/>
          </c:dLbls>
          <c:cat>
            <c:strRef>
              <c:f>BarGraph!$B$1:$R$1</c:f>
              <c:strCache>
                <c:ptCount val="17"/>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 Low</c:v>
                </c:pt>
                <c:pt idx="16">
                  <c:v>2012 High</c:v>
                </c:pt>
              </c:strCache>
            </c:strRef>
          </c:cat>
          <c:val>
            <c:numRef>
              <c:f>BarGraph!$B$2:$R$2</c:f>
              <c:numCache>
                <c:formatCode>General</c:formatCode>
                <c:ptCount val="17"/>
                <c:pt idx="0">
                  <c:v>2.6</c:v>
                </c:pt>
                <c:pt idx="1">
                  <c:v>2.2000000000000002</c:v>
                </c:pt>
                <c:pt idx="2">
                  <c:v>2.1</c:v>
                </c:pt>
                <c:pt idx="3">
                  <c:v>2.2999999999999998</c:v>
                </c:pt>
                <c:pt idx="4">
                  <c:v>3.2</c:v>
                </c:pt>
                <c:pt idx="5">
                  <c:v>1.8</c:v>
                </c:pt>
                <c:pt idx="6">
                  <c:v>2.2000000000000002</c:v>
                </c:pt>
                <c:pt idx="7">
                  <c:v>3.4</c:v>
                </c:pt>
                <c:pt idx="8">
                  <c:v>2.4</c:v>
                </c:pt>
                <c:pt idx="9">
                  <c:v>2.4</c:v>
                </c:pt>
                <c:pt idx="10">
                  <c:v>4</c:v>
                </c:pt>
                <c:pt idx="11">
                  <c:v>5.5</c:v>
                </c:pt>
                <c:pt idx="12">
                  <c:v>1.8</c:v>
                </c:pt>
                <c:pt idx="13">
                  <c:v>0.8</c:v>
                </c:pt>
                <c:pt idx="14">
                  <c:v>3.7</c:v>
                </c:pt>
                <c:pt idx="15">
                  <c:v>2.5</c:v>
                </c:pt>
                <c:pt idx="16">
                  <c:v>3.5</c:v>
                </c:pt>
              </c:numCache>
            </c:numRef>
          </c:val>
        </c:ser>
        <c:dLbls>
          <c:showLegendKey val="0"/>
          <c:showVal val="0"/>
          <c:showCatName val="0"/>
          <c:showSerName val="0"/>
          <c:showPercent val="0"/>
          <c:showBubbleSize val="0"/>
        </c:dLbls>
        <c:gapWidth val="150"/>
        <c:axId val="111130112"/>
        <c:axId val="111131648"/>
      </c:barChart>
      <c:catAx>
        <c:axId val="111130112"/>
        <c:scaling>
          <c:orientation val="minMax"/>
        </c:scaling>
        <c:delete val="0"/>
        <c:axPos val="b"/>
        <c:majorTickMark val="out"/>
        <c:minorTickMark val="none"/>
        <c:tickLblPos val="nextTo"/>
        <c:crossAx val="111131648"/>
        <c:crosses val="autoZero"/>
        <c:auto val="1"/>
        <c:lblAlgn val="ctr"/>
        <c:lblOffset val="100"/>
        <c:noMultiLvlLbl val="0"/>
      </c:catAx>
      <c:valAx>
        <c:axId val="111131648"/>
        <c:scaling>
          <c:orientation val="minMax"/>
        </c:scaling>
        <c:delete val="0"/>
        <c:axPos val="l"/>
        <c:majorGridlines>
          <c:spPr>
            <a:ln>
              <a:solidFill>
                <a:schemeClr val="bg1"/>
              </a:solidFill>
              <a:prstDash val="sysDash"/>
            </a:ln>
          </c:spPr>
        </c:majorGridlines>
        <c:numFmt formatCode="General" sourceLinked="1"/>
        <c:majorTickMark val="out"/>
        <c:minorTickMark val="none"/>
        <c:tickLblPos val="nextTo"/>
        <c:crossAx val="111130112"/>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83" b="1" i="0" u="none" strike="noStrike" baseline="0">
                <a:solidFill>
                  <a:schemeClr val="tx1"/>
                </a:solidFill>
                <a:latin typeface="Arial"/>
                <a:ea typeface="Arial"/>
                <a:cs typeface="Arial"/>
              </a:defRPr>
            </a:pPr>
            <a:r>
              <a:rPr lang="en-US"/>
              <a:t>Average Annual Percent Change in Food Price Inflation by Decade</a:t>
            </a:r>
          </a:p>
        </c:rich>
      </c:tx>
      <c:layout>
        <c:manualLayout>
          <c:xMode val="edge"/>
          <c:yMode val="edge"/>
          <c:x val="0.11269835246497802"/>
          <c:y val="1.9184631519368889E-2"/>
        </c:manualLayout>
      </c:layout>
      <c:overlay val="0"/>
      <c:spPr>
        <a:noFill/>
        <a:ln w="28659">
          <a:noFill/>
        </a:ln>
      </c:spPr>
    </c:title>
    <c:autoTitleDeleted val="0"/>
    <c:view3D>
      <c:rotX val="15"/>
      <c:hPercent val="41"/>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7.301587301587302E-2"/>
          <c:y val="0.27338129496403246"/>
          <c:w val="0.89682539682539764"/>
          <c:h val="0.55155875299760149"/>
        </c:manualLayout>
      </c:layout>
      <c:bar3DChart>
        <c:barDir val="col"/>
        <c:grouping val="clustered"/>
        <c:varyColors val="0"/>
        <c:ser>
          <c:idx val="0"/>
          <c:order val="0"/>
          <c:tx>
            <c:strRef>
              <c:f>Sheet1!$A$2</c:f>
              <c:strCache>
                <c:ptCount val="1"/>
                <c:pt idx="0">
                  <c:v>1970s</c:v>
                </c:pt>
              </c:strCache>
            </c:strRef>
          </c:tx>
          <c:spPr>
            <a:solidFill>
              <a:srgbClr val="99CC00"/>
            </a:solidFill>
            <a:ln w="14326">
              <a:solidFill>
                <a:schemeClr val="tx1"/>
              </a:solidFill>
              <a:prstDash val="solid"/>
            </a:ln>
          </c:spPr>
          <c:invertIfNegative val="0"/>
          <c:dLbls>
            <c:spPr>
              <a:noFill/>
              <a:ln w="28659">
                <a:noFill/>
              </a:ln>
            </c:spPr>
            <c:txPr>
              <a:bodyPr/>
              <a:lstStyle/>
              <a:p>
                <a:pPr>
                  <a:defRPr sz="2030" b="1" i="0" u="none" strike="noStrike" baseline="0">
                    <a:solidFill>
                      <a:schemeClr val="tx1"/>
                    </a:solidFill>
                    <a:latin typeface="Arial"/>
                    <a:ea typeface="Arial"/>
                    <a:cs typeface="Arial"/>
                  </a:defRPr>
                </a:pPr>
                <a:endParaRPr lang="es-AR"/>
              </a:p>
            </c:txPr>
            <c:showLegendKey val="0"/>
            <c:showVal val="1"/>
            <c:showCatName val="0"/>
            <c:showSerName val="0"/>
            <c:showPercent val="0"/>
            <c:showBubbleSize val="0"/>
            <c:showLeaderLines val="0"/>
          </c:dLbls>
          <c:cat>
            <c:strRef>
              <c:f>Sheet1!$B$1:$B$1</c:f>
              <c:strCache>
                <c:ptCount val="1"/>
                <c:pt idx="0">
                  <c:v>Average Annual Price Inflation by Decade</c:v>
                </c:pt>
              </c:strCache>
            </c:strRef>
          </c:cat>
          <c:val>
            <c:numRef>
              <c:f>Sheet1!$B$2:$B$2</c:f>
              <c:numCache>
                <c:formatCode>General</c:formatCode>
                <c:ptCount val="1"/>
                <c:pt idx="0">
                  <c:v>8.1</c:v>
                </c:pt>
              </c:numCache>
            </c:numRef>
          </c:val>
        </c:ser>
        <c:ser>
          <c:idx val="1"/>
          <c:order val="1"/>
          <c:tx>
            <c:strRef>
              <c:f>Sheet1!$A$3</c:f>
              <c:strCache>
                <c:ptCount val="1"/>
                <c:pt idx="0">
                  <c:v>1980s</c:v>
                </c:pt>
              </c:strCache>
            </c:strRef>
          </c:tx>
          <c:spPr>
            <a:solidFill>
              <a:srgbClr val="00FF00"/>
            </a:solidFill>
            <a:ln w="14326">
              <a:solidFill>
                <a:schemeClr val="tx1"/>
              </a:solidFill>
              <a:prstDash val="solid"/>
            </a:ln>
          </c:spPr>
          <c:invertIfNegative val="0"/>
          <c:dLbls>
            <c:spPr>
              <a:noFill/>
              <a:ln w="28659">
                <a:noFill/>
              </a:ln>
            </c:spPr>
            <c:txPr>
              <a:bodyPr/>
              <a:lstStyle/>
              <a:p>
                <a:pPr>
                  <a:defRPr sz="2030" b="1" i="0" u="none" strike="noStrike" baseline="0">
                    <a:solidFill>
                      <a:schemeClr val="tx1"/>
                    </a:solidFill>
                    <a:latin typeface="Arial"/>
                    <a:ea typeface="Arial"/>
                    <a:cs typeface="Arial"/>
                  </a:defRPr>
                </a:pPr>
                <a:endParaRPr lang="es-AR"/>
              </a:p>
            </c:txPr>
            <c:showLegendKey val="0"/>
            <c:showVal val="1"/>
            <c:showCatName val="0"/>
            <c:showSerName val="0"/>
            <c:showPercent val="0"/>
            <c:showBubbleSize val="0"/>
            <c:showLeaderLines val="0"/>
          </c:dLbls>
          <c:cat>
            <c:strRef>
              <c:f>Sheet1!$B$1:$B$1</c:f>
              <c:strCache>
                <c:ptCount val="1"/>
                <c:pt idx="0">
                  <c:v>Average Annual Price Inflation by Decade</c:v>
                </c:pt>
              </c:strCache>
            </c:strRef>
          </c:cat>
          <c:val>
            <c:numRef>
              <c:f>Sheet1!$B$3:$B$3</c:f>
              <c:numCache>
                <c:formatCode>General</c:formatCode>
                <c:ptCount val="1"/>
                <c:pt idx="0">
                  <c:v>4.5999999999999996</c:v>
                </c:pt>
              </c:numCache>
            </c:numRef>
          </c:val>
        </c:ser>
        <c:ser>
          <c:idx val="2"/>
          <c:order val="2"/>
          <c:tx>
            <c:strRef>
              <c:f>Sheet1!$A$4</c:f>
              <c:strCache>
                <c:ptCount val="1"/>
                <c:pt idx="0">
                  <c:v>1990s</c:v>
                </c:pt>
              </c:strCache>
            </c:strRef>
          </c:tx>
          <c:spPr>
            <a:solidFill>
              <a:srgbClr val="00FFFF"/>
            </a:solidFill>
            <a:ln w="14326">
              <a:solidFill>
                <a:schemeClr val="tx1"/>
              </a:solidFill>
              <a:prstDash val="solid"/>
            </a:ln>
          </c:spPr>
          <c:invertIfNegative val="0"/>
          <c:dLbls>
            <c:spPr>
              <a:noFill/>
              <a:ln w="28659">
                <a:noFill/>
              </a:ln>
            </c:spPr>
            <c:txPr>
              <a:bodyPr/>
              <a:lstStyle/>
              <a:p>
                <a:pPr>
                  <a:defRPr sz="2030" b="1" i="0" u="none" strike="noStrike" baseline="0">
                    <a:solidFill>
                      <a:schemeClr val="tx1"/>
                    </a:solidFill>
                    <a:latin typeface="Arial"/>
                    <a:ea typeface="Arial"/>
                    <a:cs typeface="Arial"/>
                  </a:defRPr>
                </a:pPr>
                <a:endParaRPr lang="es-AR"/>
              </a:p>
            </c:txPr>
            <c:showLegendKey val="0"/>
            <c:showVal val="1"/>
            <c:showCatName val="0"/>
            <c:showSerName val="0"/>
            <c:showPercent val="0"/>
            <c:showBubbleSize val="0"/>
            <c:showLeaderLines val="0"/>
          </c:dLbls>
          <c:cat>
            <c:strRef>
              <c:f>Sheet1!$B$1:$B$1</c:f>
              <c:strCache>
                <c:ptCount val="1"/>
                <c:pt idx="0">
                  <c:v>Average Annual Price Inflation by Decade</c:v>
                </c:pt>
              </c:strCache>
            </c:strRef>
          </c:cat>
          <c:val>
            <c:numRef>
              <c:f>Sheet1!$B$4:$B$4</c:f>
              <c:numCache>
                <c:formatCode>General</c:formatCode>
                <c:ptCount val="1"/>
                <c:pt idx="0">
                  <c:v>2.8</c:v>
                </c:pt>
              </c:numCache>
            </c:numRef>
          </c:val>
        </c:ser>
        <c:ser>
          <c:idx val="3"/>
          <c:order val="3"/>
          <c:tx>
            <c:strRef>
              <c:f>Sheet1!$A$5</c:f>
              <c:strCache>
                <c:ptCount val="1"/>
                <c:pt idx="0">
                  <c:v>2000s</c:v>
                </c:pt>
              </c:strCache>
            </c:strRef>
          </c:tx>
          <c:spPr>
            <a:solidFill>
              <a:srgbClr val="FFFF99"/>
            </a:solidFill>
            <a:ln w="14326">
              <a:solidFill>
                <a:schemeClr val="tx1"/>
              </a:solidFill>
              <a:prstDash val="solid"/>
            </a:ln>
          </c:spPr>
          <c:invertIfNegative val="0"/>
          <c:dLbls>
            <c:spPr>
              <a:noFill/>
              <a:ln w="28659">
                <a:noFill/>
              </a:ln>
            </c:spPr>
            <c:txPr>
              <a:bodyPr/>
              <a:lstStyle/>
              <a:p>
                <a:pPr>
                  <a:defRPr sz="2030" b="1" i="0" u="none" strike="noStrike" baseline="0">
                    <a:solidFill>
                      <a:schemeClr val="tx1"/>
                    </a:solidFill>
                    <a:latin typeface="Arial"/>
                    <a:ea typeface="Arial"/>
                    <a:cs typeface="Arial"/>
                  </a:defRPr>
                </a:pPr>
                <a:endParaRPr lang="es-AR"/>
              </a:p>
            </c:txPr>
            <c:showLegendKey val="0"/>
            <c:showVal val="1"/>
            <c:showCatName val="0"/>
            <c:showSerName val="0"/>
            <c:showPercent val="0"/>
            <c:showBubbleSize val="0"/>
            <c:showLeaderLines val="0"/>
          </c:dLbls>
          <c:cat>
            <c:strRef>
              <c:f>Sheet1!$B$1:$B$1</c:f>
              <c:strCache>
                <c:ptCount val="1"/>
                <c:pt idx="0">
                  <c:v>Average Annual Price Inflation by Decade</c:v>
                </c:pt>
              </c:strCache>
            </c:strRef>
          </c:cat>
          <c:val>
            <c:numRef>
              <c:f>Sheet1!$B$5:$B$5</c:f>
              <c:numCache>
                <c:formatCode>General</c:formatCode>
                <c:ptCount val="1"/>
                <c:pt idx="0">
                  <c:v>2.8</c:v>
                </c:pt>
              </c:numCache>
            </c:numRef>
          </c:val>
        </c:ser>
        <c:ser>
          <c:idx val="4"/>
          <c:order val="4"/>
          <c:tx>
            <c:v>2011</c:v>
          </c:tx>
          <c:spPr>
            <a:solidFill>
              <a:srgbClr val="FA0AC7"/>
            </a:solidFill>
          </c:spPr>
          <c:invertIfNegative val="0"/>
          <c:dLbls>
            <c:showLegendKey val="0"/>
            <c:showVal val="1"/>
            <c:showCatName val="0"/>
            <c:showSerName val="0"/>
            <c:showPercent val="0"/>
            <c:showBubbleSize val="0"/>
            <c:showLeaderLines val="0"/>
          </c:dLbls>
          <c:val>
            <c:numRef>
              <c:f>Sheet1!$B$6</c:f>
              <c:numCache>
                <c:formatCode>General</c:formatCode>
                <c:ptCount val="1"/>
                <c:pt idx="0">
                  <c:v>4.7</c:v>
                </c:pt>
              </c:numCache>
            </c:numRef>
          </c:val>
        </c:ser>
        <c:dLbls>
          <c:showLegendKey val="0"/>
          <c:showVal val="0"/>
          <c:showCatName val="0"/>
          <c:showSerName val="0"/>
          <c:showPercent val="0"/>
          <c:showBubbleSize val="0"/>
        </c:dLbls>
        <c:gapWidth val="150"/>
        <c:gapDepth val="0"/>
        <c:shape val="box"/>
        <c:axId val="102920192"/>
        <c:axId val="102921728"/>
        <c:axId val="0"/>
      </c:bar3DChart>
      <c:catAx>
        <c:axId val="102920192"/>
        <c:scaling>
          <c:orientation val="minMax"/>
        </c:scaling>
        <c:delete val="1"/>
        <c:axPos val="b"/>
        <c:majorTickMark val="out"/>
        <c:minorTickMark val="none"/>
        <c:tickLblPos val="none"/>
        <c:crossAx val="102921728"/>
        <c:crosses val="autoZero"/>
        <c:auto val="1"/>
        <c:lblAlgn val="ctr"/>
        <c:lblOffset val="100"/>
        <c:noMultiLvlLbl val="0"/>
      </c:catAx>
      <c:valAx>
        <c:axId val="102921728"/>
        <c:scaling>
          <c:orientation val="minMax"/>
        </c:scaling>
        <c:delete val="0"/>
        <c:axPos val="l"/>
        <c:majorGridlines>
          <c:spPr>
            <a:ln w="3580">
              <a:solidFill>
                <a:schemeClr val="tx1"/>
              </a:solidFill>
              <a:prstDash val="solid"/>
            </a:ln>
          </c:spPr>
        </c:majorGridlines>
        <c:numFmt formatCode="General" sourceLinked="1"/>
        <c:majorTickMark val="out"/>
        <c:minorTickMark val="none"/>
        <c:tickLblPos val="nextTo"/>
        <c:spPr>
          <a:ln w="3580">
            <a:solidFill>
              <a:schemeClr val="tx1"/>
            </a:solidFill>
            <a:prstDash val="solid"/>
          </a:ln>
        </c:spPr>
        <c:txPr>
          <a:bodyPr rot="0" vert="horz"/>
          <a:lstStyle/>
          <a:p>
            <a:pPr>
              <a:defRPr sz="2030" b="1" i="0" u="none" strike="noStrike" baseline="0">
                <a:solidFill>
                  <a:schemeClr val="tx1"/>
                </a:solidFill>
                <a:latin typeface="Arial"/>
                <a:ea typeface="Arial"/>
                <a:cs typeface="Arial"/>
              </a:defRPr>
            </a:pPr>
            <a:endParaRPr lang="es-AR"/>
          </a:p>
        </c:txPr>
        <c:crossAx val="102920192"/>
        <c:crosses val="autoZero"/>
        <c:crossBetween val="between"/>
      </c:valAx>
      <c:spPr>
        <a:noFill/>
        <a:ln w="25388">
          <a:noFill/>
        </a:ln>
      </c:spPr>
    </c:plotArea>
    <c:legend>
      <c:legendPos val="b"/>
      <c:layout>
        <c:manualLayout>
          <c:xMode val="edge"/>
          <c:yMode val="edge"/>
          <c:x val="0.18412699617367106"/>
          <c:y val="0.90167856924861134"/>
          <c:w val="0.65959933665848491"/>
          <c:h val="7.5138100685228165E-2"/>
        </c:manualLayout>
      </c:layout>
      <c:overlay val="0"/>
      <c:spPr>
        <a:noFill/>
        <a:ln w="3580">
          <a:solidFill>
            <a:schemeClr val="tx1"/>
          </a:solidFill>
          <a:prstDash val="solid"/>
        </a:ln>
      </c:spPr>
      <c:txPr>
        <a:bodyPr/>
        <a:lstStyle/>
        <a:p>
          <a:pPr>
            <a:defRPr sz="1866" b="1" i="0" u="none" strike="noStrike" baseline="0">
              <a:solidFill>
                <a:schemeClr val="tx1"/>
              </a:solidFill>
              <a:latin typeface="Arial"/>
              <a:ea typeface="Arial"/>
              <a:cs typeface="Arial"/>
            </a:defRPr>
          </a:pPr>
          <a:endParaRPr lang="es-AR"/>
        </a:p>
      </c:txPr>
    </c:legend>
    <c:plotVisOnly val="1"/>
    <c:dispBlanksAs val="gap"/>
    <c:showDLblsOverMax val="0"/>
  </c:chart>
  <c:spPr>
    <a:noFill/>
    <a:ln>
      <a:noFill/>
    </a:ln>
  </c:spPr>
  <c:txPr>
    <a:bodyPr/>
    <a:lstStyle/>
    <a:p>
      <a:pPr>
        <a:defRPr sz="2030" b="1" i="0" u="none" strike="noStrike" baseline="0">
          <a:solidFill>
            <a:schemeClr val="tx1"/>
          </a:solidFill>
          <a:latin typeface="Arial"/>
          <a:ea typeface="Arial"/>
          <a:cs typeface="Arial"/>
        </a:defRPr>
      </a:pPr>
      <a:endParaRPr lang="es-A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383177570093575"/>
          <c:y val="6.652360515021459E-2"/>
          <c:w val="0.86660194463620566"/>
          <c:h val="0.69527896995708149"/>
        </c:manualLayout>
      </c:layout>
      <c:lineChart>
        <c:grouping val="standard"/>
        <c:varyColors val="0"/>
        <c:ser>
          <c:idx val="0"/>
          <c:order val="0"/>
          <c:tx>
            <c:strRef>
              <c:f>Sheet1!$A$2</c:f>
              <c:strCache>
                <c:ptCount val="1"/>
                <c:pt idx="0">
                  <c:v>CPI</c:v>
                </c:pt>
              </c:strCache>
            </c:strRef>
          </c:tx>
          <c:spPr>
            <a:ln w="41155">
              <a:solidFill>
                <a:srgbClr val="FF0000"/>
              </a:solidFill>
              <a:prstDash val="solid"/>
            </a:ln>
          </c:spPr>
          <c:marker>
            <c:symbol val="diamond"/>
            <c:size val="10"/>
            <c:spPr>
              <a:solidFill>
                <a:srgbClr val="FF0000"/>
              </a:solidFill>
              <a:ln>
                <a:solidFill>
                  <a:srgbClr val="FF0000"/>
                </a:solidFill>
                <a:prstDash val="solid"/>
              </a:ln>
            </c:spPr>
          </c:marker>
          <c:cat>
            <c:numRef>
              <c:f>Sheet1!$B$1:$AQ$1</c:f>
              <c:numCache>
                <c:formatCode>General</c:formatCode>
                <c:ptCount val="42"/>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numCache>
            </c:numRef>
          </c:cat>
          <c:val>
            <c:numRef>
              <c:f>Sheet1!$B$2:$AQ$2</c:f>
              <c:numCache>
                <c:formatCode>General</c:formatCode>
                <c:ptCount val="42"/>
                <c:pt idx="0">
                  <c:v>5.7</c:v>
                </c:pt>
                <c:pt idx="1">
                  <c:v>4.4000000000000004</c:v>
                </c:pt>
                <c:pt idx="2">
                  <c:v>3.2</c:v>
                </c:pt>
                <c:pt idx="3">
                  <c:v>6.2</c:v>
                </c:pt>
                <c:pt idx="4">
                  <c:v>11</c:v>
                </c:pt>
                <c:pt idx="5">
                  <c:v>9.1</c:v>
                </c:pt>
                <c:pt idx="6">
                  <c:v>5.8</c:v>
                </c:pt>
                <c:pt idx="7">
                  <c:v>6.5</c:v>
                </c:pt>
                <c:pt idx="8">
                  <c:v>7.6</c:v>
                </c:pt>
                <c:pt idx="9">
                  <c:v>11.3</c:v>
                </c:pt>
                <c:pt idx="10">
                  <c:v>13.5</c:v>
                </c:pt>
                <c:pt idx="11">
                  <c:v>10.3</c:v>
                </c:pt>
                <c:pt idx="12">
                  <c:v>6.2</c:v>
                </c:pt>
                <c:pt idx="13">
                  <c:v>3.2</c:v>
                </c:pt>
                <c:pt idx="14">
                  <c:v>4.3</c:v>
                </c:pt>
                <c:pt idx="15">
                  <c:v>3.6</c:v>
                </c:pt>
                <c:pt idx="16">
                  <c:v>1.9000000000000001</c:v>
                </c:pt>
                <c:pt idx="17">
                  <c:v>3.6</c:v>
                </c:pt>
                <c:pt idx="18">
                  <c:v>4.0999999999999996</c:v>
                </c:pt>
                <c:pt idx="19">
                  <c:v>4.8</c:v>
                </c:pt>
                <c:pt idx="20">
                  <c:v>5.4</c:v>
                </c:pt>
                <c:pt idx="21">
                  <c:v>4.2</c:v>
                </c:pt>
                <c:pt idx="22">
                  <c:v>3</c:v>
                </c:pt>
                <c:pt idx="23">
                  <c:v>3</c:v>
                </c:pt>
                <c:pt idx="24">
                  <c:v>2.6</c:v>
                </c:pt>
                <c:pt idx="25">
                  <c:v>2.8</c:v>
                </c:pt>
                <c:pt idx="26">
                  <c:v>3</c:v>
                </c:pt>
                <c:pt idx="27">
                  <c:v>2.2999999999999998</c:v>
                </c:pt>
                <c:pt idx="28">
                  <c:v>1.6</c:v>
                </c:pt>
                <c:pt idx="29">
                  <c:v>2.2000000000000002</c:v>
                </c:pt>
                <c:pt idx="30">
                  <c:v>3.4</c:v>
                </c:pt>
                <c:pt idx="31">
                  <c:v>2.8</c:v>
                </c:pt>
                <c:pt idx="32">
                  <c:v>1.6</c:v>
                </c:pt>
                <c:pt idx="33">
                  <c:v>2.2999999999999998</c:v>
                </c:pt>
                <c:pt idx="34">
                  <c:v>2.7</c:v>
                </c:pt>
                <c:pt idx="35">
                  <c:v>3.4</c:v>
                </c:pt>
                <c:pt idx="36">
                  <c:v>3.2</c:v>
                </c:pt>
                <c:pt idx="37">
                  <c:v>2.8</c:v>
                </c:pt>
                <c:pt idx="38">
                  <c:v>3.8</c:v>
                </c:pt>
                <c:pt idx="39">
                  <c:v>-0.4</c:v>
                </c:pt>
                <c:pt idx="40">
                  <c:v>1.6</c:v>
                </c:pt>
                <c:pt idx="41">
                  <c:v>3.2</c:v>
                </c:pt>
              </c:numCache>
            </c:numRef>
          </c:val>
          <c:smooth val="0"/>
        </c:ser>
        <c:ser>
          <c:idx val="1"/>
          <c:order val="1"/>
          <c:tx>
            <c:strRef>
              <c:f>Sheet1!$A$3</c:f>
              <c:strCache>
                <c:ptCount val="1"/>
                <c:pt idx="0">
                  <c:v>CPI for Food</c:v>
                </c:pt>
              </c:strCache>
            </c:strRef>
          </c:tx>
          <c:spPr>
            <a:ln w="41155">
              <a:solidFill>
                <a:srgbClr val="0000FF"/>
              </a:solidFill>
              <a:prstDash val="solid"/>
            </a:ln>
          </c:spPr>
          <c:marker>
            <c:symbol val="square"/>
            <c:size val="8"/>
            <c:spPr>
              <a:solidFill>
                <a:srgbClr val="0000FF"/>
              </a:solidFill>
              <a:ln>
                <a:solidFill>
                  <a:srgbClr val="0000FF"/>
                </a:solidFill>
                <a:prstDash val="solid"/>
              </a:ln>
            </c:spPr>
          </c:marker>
          <c:cat>
            <c:numRef>
              <c:f>Sheet1!$B$1:$AQ$1</c:f>
              <c:numCache>
                <c:formatCode>General</c:formatCode>
                <c:ptCount val="42"/>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numCache>
            </c:numRef>
          </c:cat>
          <c:val>
            <c:numRef>
              <c:f>Sheet1!$B$3:$AQ$3</c:f>
              <c:numCache>
                <c:formatCode>General</c:formatCode>
                <c:ptCount val="42"/>
                <c:pt idx="0">
                  <c:v>5.7</c:v>
                </c:pt>
                <c:pt idx="1">
                  <c:v>3.1</c:v>
                </c:pt>
                <c:pt idx="2">
                  <c:v>4.2</c:v>
                </c:pt>
                <c:pt idx="3">
                  <c:v>14.5</c:v>
                </c:pt>
                <c:pt idx="4">
                  <c:v>14.3</c:v>
                </c:pt>
                <c:pt idx="5">
                  <c:v>8.5</c:v>
                </c:pt>
                <c:pt idx="6">
                  <c:v>3</c:v>
                </c:pt>
                <c:pt idx="7">
                  <c:v>6.3</c:v>
                </c:pt>
                <c:pt idx="8">
                  <c:v>9.9</c:v>
                </c:pt>
                <c:pt idx="9">
                  <c:v>11</c:v>
                </c:pt>
                <c:pt idx="10">
                  <c:v>8.6</c:v>
                </c:pt>
                <c:pt idx="11">
                  <c:v>7.8</c:v>
                </c:pt>
                <c:pt idx="12">
                  <c:v>4.0999999999999996</c:v>
                </c:pt>
                <c:pt idx="13">
                  <c:v>2.1</c:v>
                </c:pt>
                <c:pt idx="14">
                  <c:v>3.8</c:v>
                </c:pt>
                <c:pt idx="15">
                  <c:v>2.2999999999999998</c:v>
                </c:pt>
                <c:pt idx="16">
                  <c:v>3.2</c:v>
                </c:pt>
                <c:pt idx="17">
                  <c:v>4.0999999999999996</c:v>
                </c:pt>
                <c:pt idx="18">
                  <c:v>4.0999999999999996</c:v>
                </c:pt>
                <c:pt idx="19">
                  <c:v>5.8</c:v>
                </c:pt>
                <c:pt idx="20">
                  <c:v>5.8</c:v>
                </c:pt>
                <c:pt idx="21">
                  <c:v>2.9</c:v>
                </c:pt>
                <c:pt idx="22">
                  <c:v>1.2</c:v>
                </c:pt>
                <c:pt idx="23">
                  <c:v>2.2000000000000002</c:v>
                </c:pt>
                <c:pt idx="24">
                  <c:v>2.4</c:v>
                </c:pt>
                <c:pt idx="25">
                  <c:v>2.8</c:v>
                </c:pt>
                <c:pt idx="26">
                  <c:v>3.3</c:v>
                </c:pt>
                <c:pt idx="27">
                  <c:v>2.6</c:v>
                </c:pt>
                <c:pt idx="28">
                  <c:v>2.2000000000000002</c:v>
                </c:pt>
                <c:pt idx="29">
                  <c:v>2.1</c:v>
                </c:pt>
                <c:pt idx="30">
                  <c:v>2.2999999999999998</c:v>
                </c:pt>
                <c:pt idx="31">
                  <c:v>3.2</c:v>
                </c:pt>
                <c:pt idx="32">
                  <c:v>1.8</c:v>
                </c:pt>
                <c:pt idx="33">
                  <c:v>2.2000000000000002</c:v>
                </c:pt>
                <c:pt idx="34">
                  <c:v>3.4</c:v>
                </c:pt>
                <c:pt idx="35">
                  <c:v>2.4</c:v>
                </c:pt>
                <c:pt idx="36">
                  <c:v>2.4</c:v>
                </c:pt>
                <c:pt idx="37">
                  <c:v>4</c:v>
                </c:pt>
                <c:pt idx="38">
                  <c:v>5.5</c:v>
                </c:pt>
                <c:pt idx="39">
                  <c:v>1.8</c:v>
                </c:pt>
                <c:pt idx="40">
                  <c:v>0.8</c:v>
                </c:pt>
                <c:pt idx="41">
                  <c:v>3.7</c:v>
                </c:pt>
              </c:numCache>
            </c:numRef>
          </c:val>
          <c:smooth val="0"/>
        </c:ser>
        <c:dLbls>
          <c:showLegendKey val="0"/>
          <c:showVal val="0"/>
          <c:showCatName val="0"/>
          <c:showSerName val="0"/>
          <c:showPercent val="0"/>
          <c:showBubbleSize val="0"/>
        </c:dLbls>
        <c:marker val="1"/>
        <c:smooth val="0"/>
        <c:axId val="105857792"/>
        <c:axId val="105860480"/>
      </c:lineChart>
      <c:catAx>
        <c:axId val="105857792"/>
        <c:scaling>
          <c:orientation val="minMax"/>
        </c:scaling>
        <c:delete val="0"/>
        <c:axPos val="b"/>
        <c:numFmt formatCode="General" sourceLinked="1"/>
        <c:majorTickMark val="out"/>
        <c:minorTickMark val="none"/>
        <c:tickLblPos val="low"/>
        <c:spPr>
          <a:ln w="3428">
            <a:solidFill>
              <a:schemeClr val="tx1"/>
            </a:solidFill>
            <a:prstDash val="solid"/>
          </a:ln>
        </c:spPr>
        <c:txPr>
          <a:bodyPr rot="0" vert="horz"/>
          <a:lstStyle/>
          <a:p>
            <a:pPr>
              <a:defRPr sz="1944" b="1" i="0" u="none" strike="noStrike" baseline="0">
                <a:solidFill>
                  <a:schemeClr val="tx1"/>
                </a:solidFill>
                <a:latin typeface="Arial"/>
                <a:ea typeface="Arial"/>
                <a:cs typeface="Arial"/>
              </a:defRPr>
            </a:pPr>
            <a:endParaRPr lang="es-AR"/>
          </a:p>
        </c:txPr>
        <c:crossAx val="105860480"/>
        <c:crosses val="autoZero"/>
        <c:auto val="1"/>
        <c:lblAlgn val="ctr"/>
        <c:lblOffset val="100"/>
        <c:tickLblSkip val="4"/>
        <c:tickMarkSkip val="1"/>
        <c:noMultiLvlLbl val="0"/>
      </c:catAx>
      <c:valAx>
        <c:axId val="105860480"/>
        <c:scaling>
          <c:orientation val="minMax"/>
        </c:scaling>
        <c:delete val="0"/>
        <c:axPos val="l"/>
        <c:majorGridlines>
          <c:spPr>
            <a:ln w="3428">
              <a:solidFill>
                <a:schemeClr val="bg1"/>
              </a:solidFill>
              <a:prstDash val="solid"/>
            </a:ln>
          </c:spPr>
        </c:majorGridlines>
        <c:title>
          <c:tx>
            <c:rich>
              <a:bodyPr/>
              <a:lstStyle/>
              <a:p>
                <a:pPr>
                  <a:defRPr sz="1725" b="1" i="0" u="none" strike="noStrike" baseline="0">
                    <a:solidFill>
                      <a:srgbClr val="000000"/>
                    </a:solidFill>
                    <a:latin typeface="Arial"/>
                    <a:ea typeface="Arial"/>
                    <a:cs typeface="Arial"/>
                  </a:defRPr>
                </a:pPr>
                <a:r>
                  <a:rPr lang="en-US"/>
                  <a:t>Annual Percent Change</a:t>
                </a:r>
              </a:p>
            </c:rich>
          </c:tx>
          <c:layout>
            <c:manualLayout>
              <c:xMode val="edge"/>
              <c:yMode val="edge"/>
              <c:x val="2.1028020146130384E-2"/>
              <c:y val="0.19957088697246289"/>
            </c:manualLayout>
          </c:layout>
          <c:overlay val="0"/>
          <c:spPr>
            <a:noFill/>
            <a:ln w="27434">
              <a:noFill/>
            </a:ln>
          </c:spPr>
        </c:title>
        <c:numFmt formatCode="General" sourceLinked="1"/>
        <c:majorTickMark val="out"/>
        <c:minorTickMark val="none"/>
        <c:tickLblPos val="nextTo"/>
        <c:spPr>
          <a:ln w="3428">
            <a:solidFill>
              <a:schemeClr val="tx1"/>
            </a:solidFill>
            <a:prstDash val="solid"/>
          </a:ln>
        </c:spPr>
        <c:txPr>
          <a:bodyPr rot="0" vert="horz"/>
          <a:lstStyle/>
          <a:p>
            <a:pPr>
              <a:defRPr sz="1944" b="1" i="0" u="none" strike="noStrike" baseline="0">
                <a:solidFill>
                  <a:schemeClr val="tx1"/>
                </a:solidFill>
                <a:latin typeface="Arial"/>
                <a:ea typeface="Arial"/>
                <a:cs typeface="Arial"/>
              </a:defRPr>
            </a:pPr>
            <a:endParaRPr lang="es-AR"/>
          </a:p>
        </c:txPr>
        <c:crossAx val="105857792"/>
        <c:crosses val="autoZero"/>
        <c:crossBetween val="between"/>
      </c:valAx>
    </c:plotArea>
    <c:legend>
      <c:legendPos val="b"/>
      <c:layout>
        <c:manualLayout>
          <c:xMode val="edge"/>
          <c:yMode val="edge"/>
          <c:x val="0.35378508614090431"/>
          <c:y val="0.89612327267038805"/>
          <c:w val="0.33995329502731314"/>
          <c:h val="8.1545015206432744E-2"/>
        </c:manualLayout>
      </c:layout>
      <c:overlay val="0"/>
      <c:spPr>
        <a:noFill/>
        <a:ln w="3428">
          <a:solidFill>
            <a:schemeClr val="tx1"/>
          </a:solidFill>
          <a:prstDash val="solid"/>
        </a:ln>
      </c:spPr>
      <c:txPr>
        <a:bodyPr/>
        <a:lstStyle/>
        <a:p>
          <a:pPr>
            <a:defRPr sz="1787" b="1" i="0" u="none" strike="noStrike" baseline="0">
              <a:solidFill>
                <a:schemeClr val="tx1"/>
              </a:solidFill>
              <a:latin typeface="Arial"/>
              <a:ea typeface="Arial"/>
              <a:cs typeface="Arial"/>
            </a:defRPr>
          </a:pPr>
          <a:endParaRPr lang="es-AR"/>
        </a:p>
      </c:txPr>
    </c:legend>
    <c:plotVisOnly val="1"/>
    <c:dispBlanksAs val="gap"/>
    <c:showDLblsOverMax val="0"/>
  </c:chart>
  <c:spPr>
    <a:noFill/>
    <a:ln>
      <a:noFill/>
    </a:ln>
  </c:spPr>
  <c:txPr>
    <a:bodyPr/>
    <a:lstStyle/>
    <a:p>
      <a:pPr>
        <a:defRPr sz="1944" b="1" i="0" u="none" strike="noStrike" baseline="0">
          <a:solidFill>
            <a:schemeClr val="tx1"/>
          </a:solidFill>
          <a:latin typeface="Arial"/>
          <a:ea typeface="Arial"/>
          <a:cs typeface="Arial"/>
        </a:defRPr>
      </a:pPr>
      <a:endParaRPr lang="es-AR"/>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39921745892875"/>
          <c:y val="2.2406119294525614E-2"/>
          <c:w val="0.7381779187323807"/>
          <c:h val="0.87975521423521863"/>
        </c:manualLayout>
      </c:layout>
      <c:lineChart>
        <c:grouping val="standard"/>
        <c:varyColors val="0"/>
        <c:ser>
          <c:idx val="0"/>
          <c:order val="0"/>
          <c:tx>
            <c:strRef>
              <c:f>'BLS Data Series'!$C$7</c:f>
              <c:strCache>
                <c:ptCount val="1"/>
                <c:pt idx="0">
                  <c:v>Food at Home</c:v>
                </c:pt>
              </c:strCache>
            </c:strRef>
          </c:tx>
          <c:spPr>
            <a:ln>
              <a:solidFill>
                <a:srgbClr val="EE1510"/>
              </a:solidFill>
            </a:ln>
          </c:spPr>
          <c:marker>
            <c:spPr>
              <a:solidFill>
                <a:srgbClr val="FF0000"/>
              </a:solidFill>
              <a:ln>
                <a:solidFill>
                  <a:srgbClr val="EE1510"/>
                </a:solidFill>
              </a:ln>
            </c:spPr>
          </c:marker>
          <c:dLbls>
            <c:dLbl>
              <c:idx val="38"/>
              <c:layout/>
              <c:showLegendKey val="0"/>
              <c:showVal val="1"/>
              <c:showCatName val="0"/>
              <c:showSerName val="0"/>
              <c:showPercent val="0"/>
              <c:showBubbleSize val="0"/>
            </c:dLbl>
            <c:dLbl>
              <c:idx val="41"/>
              <c:layout/>
              <c:showLegendKey val="0"/>
              <c:showVal val="1"/>
              <c:showCatName val="0"/>
              <c:showSerName val="0"/>
              <c:showPercent val="0"/>
              <c:showBubbleSize val="0"/>
            </c:dLbl>
            <c:showLegendKey val="0"/>
            <c:showVal val="0"/>
            <c:showCatName val="0"/>
            <c:showSerName val="0"/>
            <c:showPercent val="0"/>
            <c:showBubbleSize val="0"/>
          </c:dLbls>
          <c:cat>
            <c:numRef>
              <c:f>'BLS Data Series'!$D$4:$AS$4</c:f>
              <c:numCache>
                <c:formatCode>General</c:formatCode>
                <c:ptCount val="42"/>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numCache>
            </c:numRef>
          </c:cat>
          <c:val>
            <c:numRef>
              <c:f>'BLS Data Series'!$D$7:$AS$7</c:f>
              <c:numCache>
                <c:formatCode>#0.0</c:formatCode>
                <c:ptCount val="42"/>
                <c:pt idx="0">
                  <c:v>5</c:v>
                </c:pt>
                <c:pt idx="1">
                  <c:v>2.5</c:v>
                </c:pt>
                <c:pt idx="2">
                  <c:v>4.4000000000000004</c:v>
                </c:pt>
                <c:pt idx="3">
                  <c:v>16.399999999999999</c:v>
                </c:pt>
                <c:pt idx="4">
                  <c:v>14.9</c:v>
                </c:pt>
                <c:pt idx="5">
                  <c:v>8.2000000000000011</c:v>
                </c:pt>
                <c:pt idx="6">
                  <c:v>2.1</c:v>
                </c:pt>
                <c:pt idx="7">
                  <c:v>5.9</c:v>
                </c:pt>
                <c:pt idx="8">
                  <c:v>10.5</c:v>
                </c:pt>
                <c:pt idx="9">
                  <c:v>10.8</c:v>
                </c:pt>
                <c:pt idx="10">
                  <c:v>8.1</c:v>
                </c:pt>
                <c:pt idx="11">
                  <c:v>7.2</c:v>
                </c:pt>
                <c:pt idx="12">
                  <c:v>3.5</c:v>
                </c:pt>
                <c:pt idx="13">
                  <c:v>1</c:v>
                </c:pt>
                <c:pt idx="14">
                  <c:v>3.7</c:v>
                </c:pt>
                <c:pt idx="15">
                  <c:v>1.5</c:v>
                </c:pt>
                <c:pt idx="16">
                  <c:v>2.9</c:v>
                </c:pt>
                <c:pt idx="17">
                  <c:v>4.3</c:v>
                </c:pt>
                <c:pt idx="18">
                  <c:v>4.2</c:v>
                </c:pt>
                <c:pt idx="19">
                  <c:v>6.5</c:v>
                </c:pt>
                <c:pt idx="20">
                  <c:v>6.5</c:v>
                </c:pt>
                <c:pt idx="21">
                  <c:v>2.6</c:v>
                </c:pt>
                <c:pt idx="22">
                  <c:v>0.70000000000000062</c:v>
                </c:pt>
                <c:pt idx="23">
                  <c:v>2.4</c:v>
                </c:pt>
                <c:pt idx="24">
                  <c:v>2.9</c:v>
                </c:pt>
                <c:pt idx="25">
                  <c:v>3.3</c:v>
                </c:pt>
                <c:pt idx="26">
                  <c:v>3.7</c:v>
                </c:pt>
                <c:pt idx="27">
                  <c:v>2.5</c:v>
                </c:pt>
                <c:pt idx="28">
                  <c:v>1.9000000000000001</c:v>
                </c:pt>
                <c:pt idx="29">
                  <c:v>1.9000000000000001</c:v>
                </c:pt>
                <c:pt idx="30">
                  <c:v>2.2999999999999998</c:v>
                </c:pt>
                <c:pt idx="31">
                  <c:v>3.3</c:v>
                </c:pt>
                <c:pt idx="32">
                  <c:v>1.3</c:v>
                </c:pt>
                <c:pt idx="33">
                  <c:v>2.2000000000000002</c:v>
                </c:pt>
                <c:pt idx="34">
                  <c:v>3.8</c:v>
                </c:pt>
                <c:pt idx="35">
                  <c:v>1.9000000000000001</c:v>
                </c:pt>
                <c:pt idx="36">
                  <c:v>1.7</c:v>
                </c:pt>
                <c:pt idx="37">
                  <c:v>4.2</c:v>
                </c:pt>
                <c:pt idx="38">
                  <c:v>6.4</c:v>
                </c:pt>
                <c:pt idx="39">
                  <c:v>0.5</c:v>
                </c:pt>
                <c:pt idx="40">
                  <c:v>0.30000000000000032</c:v>
                </c:pt>
                <c:pt idx="41">
                  <c:v>4.8</c:v>
                </c:pt>
              </c:numCache>
            </c:numRef>
          </c:val>
          <c:smooth val="0"/>
        </c:ser>
        <c:ser>
          <c:idx val="1"/>
          <c:order val="1"/>
          <c:tx>
            <c:strRef>
              <c:f>'BLS Data Series'!$C$29</c:f>
              <c:strCache>
                <c:ptCount val="1"/>
                <c:pt idx="0">
                  <c:v>Food away from Home</c:v>
                </c:pt>
              </c:strCache>
            </c:strRef>
          </c:tx>
          <c:dLbls>
            <c:dLbl>
              <c:idx val="38"/>
              <c:layout/>
              <c:showLegendKey val="0"/>
              <c:showVal val="1"/>
              <c:showCatName val="0"/>
              <c:showSerName val="0"/>
              <c:showPercent val="0"/>
              <c:showBubbleSize val="0"/>
            </c:dLbl>
            <c:dLbl>
              <c:idx val="41"/>
              <c:layout/>
              <c:showLegendKey val="0"/>
              <c:showVal val="1"/>
              <c:showCatName val="0"/>
              <c:showSerName val="0"/>
              <c:showPercent val="0"/>
              <c:showBubbleSize val="0"/>
            </c:dLbl>
            <c:showLegendKey val="0"/>
            <c:showVal val="0"/>
            <c:showCatName val="0"/>
            <c:showSerName val="0"/>
            <c:showPercent val="0"/>
            <c:showBubbleSize val="0"/>
          </c:dLbls>
          <c:cat>
            <c:numRef>
              <c:f>'BLS Data Series'!$D$4:$AS$4</c:f>
              <c:numCache>
                <c:formatCode>General</c:formatCode>
                <c:ptCount val="42"/>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numCache>
            </c:numRef>
          </c:cat>
          <c:val>
            <c:numRef>
              <c:f>'BLS Data Series'!$D$29:$AS$29</c:f>
              <c:numCache>
                <c:formatCode>#0.0</c:formatCode>
                <c:ptCount val="42"/>
                <c:pt idx="0">
                  <c:v>7.4</c:v>
                </c:pt>
                <c:pt idx="1">
                  <c:v>5.0999999999999996</c:v>
                </c:pt>
                <c:pt idx="2">
                  <c:v>4.0999999999999996</c:v>
                </c:pt>
                <c:pt idx="3">
                  <c:v>7.8</c:v>
                </c:pt>
                <c:pt idx="4">
                  <c:v>12.7</c:v>
                </c:pt>
                <c:pt idx="5">
                  <c:v>9.4</c:v>
                </c:pt>
                <c:pt idx="6">
                  <c:v>6.8</c:v>
                </c:pt>
                <c:pt idx="7">
                  <c:v>7.6</c:v>
                </c:pt>
                <c:pt idx="8">
                  <c:v>9.1</c:v>
                </c:pt>
                <c:pt idx="9">
                  <c:v>11.1</c:v>
                </c:pt>
                <c:pt idx="10">
                  <c:v>9.9</c:v>
                </c:pt>
                <c:pt idx="11">
                  <c:v>9</c:v>
                </c:pt>
                <c:pt idx="12">
                  <c:v>5.4</c:v>
                </c:pt>
                <c:pt idx="13">
                  <c:v>4.4000000000000004</c:v>
                </c:pt>
                <c:pt idx="14">
                  <c:v>4.2</c:v>
                </c:pt>
                <c:pt idx="15">
                  <c:v>3.9</c:v>
                </c:pt>
                <c:pt idx="16">
                  <c:v>3.9</c:v>
                </c:pt>
                <c:pt idx="17">
                  <c:v>4</c:v>
                </c:pt>
                <c:pt idx="18">
                  <c:v>4.0999999999999996</c:v>
                </c:pt>
                <c:pt idx="19">
                  <c:v>4.5999999999999996</c:v>
                </c:pt>
                <c:pt idx="20">
                  <c:v>4.7</c:v>
                </c:pt>
                <c:pt idx="21">
                  <c:v>3.4</c:v>
                </c:pt>
                <c:pt idx="22">
                  <c:v>2</c:v>
                </c:pt>
                <c:pt idx="23">
                  <c:v>1.8</c:v>
                </c:pt>
                <c:pt idx="24">
                  <c:v>1.7</c:v>
                </c:pt>
                <c:pt idx="25">
                  <c:v>2.2999999999999998</c:v>
                </c:pt>
                <c:pt idx="26">
                  <c:v>2.5</c:v>
                </c:pt>
                <c:pt idx="27">
                  <c:v>2.8</c:v>
                </c:pt>
                <c:pt idx="28">
                  <c:v>2.6</c:v>
                </c:pt>
                <c:pt idx="29">
                  <c:v>2.5</c:v>
                </c:pt>
                <c:pt idx="30">
                  <c:v>2.4</c:v>
                </c:pt>
                <c:pt idx="31">
                  <c:v>2.9</c:v>
                </c:pt>
                <c:pt idx="32">
                  <c:v>2.5</c:v>
                </c:pt>
                <c:pt idx="33">
                  <c:v>2.1</c:v>
                </c:pt>
                <c:pt idx="34">
                  <c:v>3</c:v>
                </c:pt>
                <c:pt idx="35">
                  <c:v>3.1</c:v>
                </c:pt>
                <c:pt idx="36">
                  <c:v>3.1</c:v>
                </c:pt>
                <c:pt idx="37">
                  <c:v>3.6</c:v>
                </c:pt>
                <c:pt idx="38">
                  <c:v>4.4000000000000004</c:v>
                </c:pt>
                <c:pt idx="39">
                  <c:v>3.5</c:v>
                </c:pt>
                <c:pt idx="40">
                  <c:v>1.3</c:v>
                </c:pt>
                <c:pt idx="41">
                  <c:v>2.2999999999999998</c:v>
                </c:pt>
              </c:numCache>
            </c:numRef>
          </c:val>
          <c:smooth val="0"/>
        </c:ser>
        <c:dLbls>
          <c:showLegendKey val="0"/>
          <c:showVal val="0"/>
          <c:showCatName val="0"/>
          <c:showSerName val="0"/>
          <c:showPercent val="0"/>
          <c:showBubbleSize val="0"/>
        </c:dLbls>
        <c:marker val="1"/>
        <c:smooth val="0"/>
        <c:axId val="105479168"/>
        <c:axId val="105489152"/>
      </c:lineChart>
      <c:catAx>
        <c:axId val="105479168"/>
        <c:scaling>
          <c:orientation val="minMax"/>
        </c:scaling>
        <c:delete val="0"/>
        <c:axPos val="b"/>
        <c:numFmt formatCode="General" sourceLinked="0"/>
        <c:majorTickMark val="out"/>
        <c:minorTickMark val="none"/>
        <c:tickLblPos val="nextTo"/>
        <c:crossAx val="105489152"/>
        <c:crosses val="autoZero"/>
        <c:auto val="1"/>
        <c:lblAlgn val="ctr"/>
        <c:lblOffset val="100"/>
        <c:tickLblSkip val="4"/>
        <c:tickMarkSkip val="4"/>
        <c:noMultiLvlLbl val="0"/>
      </c:catAx>
      <c:valAx>
        <c:axId val="105489152"/>
        <c:scaling>
          <c:orientation val="minMax"/>
        </c:scaling>
        <c:delete val="0"/>
        <c:axPos val="l"/>
        <c:majorGridlines/>
        <c:title>
          <c:tx>
            <c:rich>
              <a:bodyPr rot="-5400000" vert="horz"/>
              <a:lstStyle/>
              <a:p>
                <a:pPr>
                  <a:defRPr/>
                </a:pPr>
                <a:r>
                  <a:rPr lang="en-US" sz="1400" dirty="0" smtClean="0"/>
                  <a:t>Annual</a:t>
                </a:r>
                <a:r>
                  <a:rPr lang="en-US" sz="1400" baseline="0" dirty="0" smtClean="0"/>
                  <a:t> Percent Change</a:t>
                </a:r>
                <a:endParaRPr lang="en-US" sz="1400" dirty="0"/>
              </a:p>
            </c:rich>
          </c:tx>
          <c:layout/>
          <c:overlay val="0"/>
        </c:title>
        <c:numFmt formatCode="#0.0" sourceLinked="1"/>
        <c:majorTickMark val="out"/>
        <c:minorTickMark val="none"/>
        <c:tickLblPos val="nextTo"/>
        <c:crossAx val="105479168"/>
        <c:crosses val="autoZero"/>
        <c:crossBetween val="between"/>
      </c:valAx>
    </c:plotArea>
    <c:legend>
      <c:legendPos val="r"/>
      <c:layout>
        <c:manualLayout>
          <c:xMode val="edge"/>
          <c:yMode val="edge"/>
          <c:x val="0.85102359901603108"/>
          <c:y val="0.38853167823068901"/>
          <c:w val="0.14018766827770365"/>
          <c:h val="0.21254128679355094"/>
        </c:manualLayout>
      </c:layout>
      <c:overlay val="0"/>
    </c:legend>
    <c:plotVisOnly val="1"/>
    <c:dispBlanksAs val="gap"/>
    <c:showDLblsOverMax val="0"/>
  </c:chart>
  <c:txPr>
    <a:bodyPr/>
    <a:lstStyle/>
    <a:p>
      <a:pPr>
        <a:defRPr sz="1200" b="1" i="0" baseline="0"/>
      </a:pPr>
      <a:endParaRPr lang="es-A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76359600443952"/>
          <c:y val="7.7083333333334114E-2"/>
          <c:w val="0.85904550499445065"/>
          <c:h val="0.69166052254831922"/>
        </c:manualLayout>
      </c:layout>
      <c:lineChart>
        <c:grouping val="standard"/>
        <c:varyColors val="0"/>
        <c:ser>
          <c:idx val="10"/>
          <c:order val="0"/>
          <c:tx>
            <c:strRef>
              <c:f>Sheet1!$A$2</c:f>
              <c:strCache>
                <c:ptCount val="1"/>
                <c:pt idx="0">
                  <c:v>CPI for Home Energy</c:v>
                </c:pt>
              </c:strCache>
            </c:strRef>
          </c:tx>
          <c:spPr>
            <a:ln w="38100">
              <a:solidFill>
                <a:srgbClr val="00B050"/>
              </a:solidFill>
            </a:ln>
          </c:spPr>
          <c:marker>
            <c:spPr>
              <a:solidFill>
                <a:srgbClr val="00B050"/>
              </a:solidFill>
              <a:ln>
                <a:solidFill>
                  <a:srgbClr val="00B050"/>
                </a:solidFill>
              </a:ln>
            </c:spPr>
          </c:marker>
          <c:cat>
            <c:numRef>
              <c:f>Sheet1!$B$1:$W$1</c:f>
              <c:numCache>
                <c:formatCode>General</c:formatCode>
                <c:ptCount val="2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numCache>
            </c:numRef>
          </c:cat>
          <c:val>
            <c:numRef>
              <c:f>Sheet1!$B$2:$W$2</c:f>
              <c:numCache>
                <c:formatCode>General</c:formatCode>
                <c:ptCount val="22"/>
                <c:pt idx="0">
                  <c:v>3.6</c:v>
                </c:pt>
                <c:pt idx="1">
                  <c:v>2.1</c:v>
                </c:pt>
                <c:pt idx="2">
                  <c:v>1.3</c:v>
                </c:pt>
                <c:pt idx="3">
                  <c:v>2.9</c:v>
                </c:pt>
                <c:pt idx="4">
                  <c:v>0.4</c:v>
                </c:pt>
                <c:pt idx="5">
                  <c:v>-0.2</c:v>
                </c:pt>
                <c:pt idx="6">
                  <c:v>3.3</c:v>
                </c:pt>
                <c:pt idx="7">
                  <c:v>2.2999999999999998</c:v>
                </c:pt>
                <c:pt idx="8">
                  <c:v>-3.6</c:v>
                </c:pt>
                <c:pt idx="9">
                  <c:v>-0.2</c:v>
                </c:pt>
                <c:pt idx="10">
                  <c:v>8.2000000000000011</c:v>
                </c:pt>
                <c:pt idx="11">
                  <c:v>10.3</c:v>
                </c:pt>
                <c:pt idx="12">
                  <c:v>-6.1</c:v>
                </c:pt>
                <c:pt idx="13">
                  <c:v>8.6</c:v>
                </c:pt>
                <c:pt idx="14">
                  <c:v>4.5</c:v>
                </c:pt>
                <c:pt idx="15">
                  <c:v>11.9</c:v>
                </c:pt>
                <c:pt idx="16">
                  <c:v>9.6</c:v>
                </c:pt>
                <c:pt idx="17">
                  <c:v>2.6</c:v>
                </c:pt>
                <c:pt idx="18">
                  <c:v>10.5</c:v>
                </c:pt>
                <c:pt idx="19">
                  <c:v>-6.3</c:v>
                </c:pt>
                <c:pt idx="20">
                  <c:v>0.60000000000000064</c:v>
                </c:pt>
                <c:pt idx="21">
                  <c:v>2.2999999999999998</c:v>
                </c:pt>
              </c:numCache>
            </c:numRef>
          </c:val>
          <c:smooth val="0"/>
        </c:ser>
        <c:ser>
          <c:idx val="11"/>
          <c:order val="1"/>
          <c:tx>
            <c:strRef>
              <c:f>Sheet1!$A$3</c:f>
              <c:strCache>
                <c:ptCount val="1"/>
                <c:pt idx="0">
                  <c:v>CPI for Motor Fuel</c:v>
                </c:pt>
              </c:strCache>
            </c:strRef>
          </c:tx>
          <c:spPr>
            <a:ln w="38100">
              <a:solidFill>
                <a:srgbClr val="FF0000"/>
              </a:solidFill>
            </a:ln>
          </c:spPr>
          <c:marker>
            <c:spPr>
              <a:solidFill>
                <a:srgbClr val="FF0000"/>
              </a:solidFill>
              <a:ln>
                <a:solidFill>
                  <a:srgbClr val="FF0000">
                    <a:alpha val="40000"/>
                  </a:srgbClr>
                </a:solidFill>
              </a:ln>
            </c:spPr>
          </c:marker>
          <c:cat>
            <c:numRef>
              <c:f>Sheet1!$B$1:$W$1</c:f>
              <c:numCache>
                <c:formatCode>General</c:formatCode>
                <c:ptCount val="2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numCache>
            </c:numRef>
          </c:cat>
          <c:val>
            <c:numRef>
              <c:f>Sheet1!$B$3:$W$3</c:f>
              <c:numCache>
                <c:formatCode>General</c:formatCode>
                <c:ptCount val="22"/>
                <c:pt idx="0">
                  <c:v>14.1</c:v>
                </c:pt>
                <c:pt idx="1">
                  <c:v>-1.8</c:v>
                </c:pt>
                <c:pt idx="2">
                  <c:v>-0.2</c:v>
                </c:pt>
                <c:pt idx="3">
                  <c:v>-1.3</c:v>
                </c:pt>
                <c:pt idx="4">
                  <c:v>0.5</c:v>
                </c:pt>
                <c:pt idx="5">
                  <c:v>1.6</c:v>
                </c:pt>
                <c:pt idx="6">
                  <c:v>6.1</c:v>
                </c:pt>
                <c:pt idx="7">
                  <c:v>-0.1</c:v>
                </c:pt>
                <c:pt idx="8">
                  <c:v>-13.4</c:v>
                </c:pt>
                <c:pt idx="9">
                  <c:v>9.3000000000000007</c:v>
                </c:pt>
                <c:pt idx="10">
                  <c:v>28.5</c:v>
                </c:pt>
                <c:pt idx="11">
                  <c:v>-3.6</c:v>
                </c:pt>
                <c:pt idx="12">
                  <c:v>-6.5</c:v>
                </c:pt>
                <c:pt idx="13">
                  <c:v>16.5</c:v>
                </c:pt>
                <c:pt idx="14">
                  <c:v>18.2</c:v>
                </c:pt>
                <c:pt idx="15">
                  <c:v>21.9</c:v>
                </c:pt>
                <c:pt idx="16">
                  <c:v>12.9</c:v>
                </c:pt>
                <c:pt idx="17">
                  <c:v>8.2000000000000011</c:v>
                </c:pt>
                <c:pt idx="18">
                  <c:v>16.600000000000001</c:v>
                </c:pt>
                <c:pt idx="19">
                  <c:v>-27.4</c:v>
                </c:pt>
                <c:pt idx="20">
                  <c:v>18.399999999999999</c:v>
                </c:pt>
                <c:pt idx="21">
                  <c:v>26.5</c:v>
                </c:pt>
              </c:numCache>
            </c:numRef>
          </c:val>
          <c:smooth val="0"/>
        </c:ser>
        <c:ser>
          <c:idx val="12"/>
          <c:order val="2"/>
          <c:tx>
            <c:strRef>
              <c:f>Sheet1!$A$4</c:f>
              <c:strCache>
                <c:ptCount val="1"/>
                <c:pt idx="0">
                  <c:v>CPI for Food</c:v>
                </c:pt>
              </c:strCache>
            </c:strRef>
          </c:tx>
          <c:spPr>
            <a:ln w="38100">
              <a:solidFill>
                <a:srgbClr val="3333FF"/>
              </a:solidFill>
            </a:ln>
          </c:spPr>
          <c:marker>
            <c:spPr>
              <a:ln>
                <a:solidFill>
                  <a:srgbClr val="3333FF"/>
                </a:solidFill>
              </a:ln>
            </c:spPr>
          </c:marker>
          <c:cat>
            <c:numRef>
              <c:f>Sheet1!$B$1:$W$1</c:f>
              <c:numCache>
                <c:formatCode>General</c:formatCode>
                <c:ptCount val="2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numCache>
            </c:numRef>
          </c:cat>
          <c:val>
            <c:numRef>
              <c:f>Sheet1!$B$4:$W$4</c:f>
              <c:numCache>
                <c:formatCode>General</c:formatCode>
                <c:ptCount val="22"/>
                <c:pt idx="0">
                  <c:v>5.8</c:v>
                </c:pt>
                <c:pt idx="1">
                  <c:v>2.9</c:v>
                </c:pt>
                <c:pt idx="2">
                  <c:v>1.2</c:v>
                </c:pt>
                <c:pt idx="3">
                  <c:v>2.2000000000000002</c:v>
                </c:pt>
                <c:pt idx="4">
                  <c:v>2.4</c:v>
                </c:pt>
                <c:pt idx="5">
                  <c:v>2.8</c:v>
                </c:pt>
                <c:pt idx="6">
                  <c:v>3.3</c:v>
                </c:pt>
                <c:pt idx="7">
                  <c:v>2.6</c:v>
                </c:pt>
                <c:pt idx="8">
                  <c:v>2.2000000000000002</c:v>
                </c:pt>
                <c:pt idx="9">
                  <c:v>2.1</c:v>
                </c:pt>
                <c:pt idx="10">
                  <c:v>2.2999999999999998</c:v>
                </c:pt>
                <c:pt idx="11">
                  <c:v>3.2</c:v>
                </c:pt>
                <c:pt idx="12">
                  <c:v>1.8</c:v>
                </c:pt>
                <c:pt idx="13">
                  <c:v>2.2000000000000002</c:v>
                </c:pt>
                <c:pt idx="14">
                  <c:v>3.4</c:v>
                </c:pt>
                <c:pt idx="15">
                  <c:v>2.4</c:v>
                </c:pt>
                <c:pt idx="16">
                  <c:v>2.4</c:v>
                </c:pt>
                <c:pt idx="17">
                  <c:v>4</c:v>
                </c:pt>
                <c:pt idx="18">
                  <c:v>5.5</c:v>
                </c:pt>
                <c:pt idx="19">
                  <c:v>1.8</c:v>
                </c:pt>
                <c:pt idx="20">
                  <c:v>0.8</c:v>
                </c:pt>
                <c:pt idx="21">
                  <c:v>3.7</c:v>
                </c:pt>
              </c:numCache>
            </c:numRef>
          </c:val>
          <c:smooth val="0"/>
        </c:ser>
        <c:ser>
          <c:idx val="13"/>
          <c:order val="3"/>
          <c:tx>
            <c:strRef>
              <c:f>Sheet1!$A$5</c:f>
              <c:strCache>
                <c:ptCount val="1"/>
                <c:pt idx="0">
                  <c:v>CPI for Medical Care</c:v>
                </c:pt>
              </c:strCache>
            </c:strRef>
          </c:tx>
          <c:spPr>
            <a:ln w="38100">
              <a:solidFill>
                <a:srgbClr val="FF66FF"/>
              </a:solidFill>
            </a:ln>
          </c:spPr>
          <c:marker>
            <c:spPr>
              <a:ln>
                <a:solidFill>
                  <a:srgbClr val="FF66FF"/>
                </a:solidFill>
              </a:ln>
            </c:spPr>
          </c:marker>
          <c:cat>
            <c:numRef>
              <c:f>Sheet1!$B$1:$W$1</c:f>
              <c:numCache>
                <c:formatCode>General</c:formatCode>
                <c:ptCount val="2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numCache>
            </c:numRef>
          </c:cat>
          <c:val>
            <c:numRef>
              <c:f>Sheet1!$B$5:$W$5</c:f>
              <c:numCache>
                <c:formatCode>General</c:formatCode>
                <c:ptCount val="22"/>
                <c:pt idx="0">
                  <c:v>9</c:v>
                </c:pt>
                <c:pt idx="1">
                  <c:v>8.7000000000000011</c:v>
                </c:pt>
                <c:pt idx="2">
                  <c:v>7.4</c:v>
                </c:pt>
                <c:pt idx="3">
                  <c:v>5.9</c:v>
                </c:pt>
                <c:pt idx="4">
                  <c:v>4.8</c:v>
                </c:pt>
                <c:pt idx="5">
                  <c:v>4.5</c:v>
                </c:pt>
                <c:pt idx="6">
                  <c:v>3.5</c:v>
                </c:pt>
                <c:pt idx="7">
                  <c:v>2.8</c:v>
                </c:pt>
                <c:pt idx="8">
                  <c:v>3.2</c:v>
                </c:pt>
                <c:pt idx="9">
                  <c:v>3.5</c:v>
                </c:pt>
                <c:pt idx="10">
                  <c:v>4.0999999999999996</c:v>
                </c:pt>
                <c:pt idx="11">
                  <c:v>4.5999999999999996</c:v>
                </c:pt>
                <c:pt idx="12">
                  <c:v>4.7</c:v>
                </c:pt>
                <c:pt idx="13">
                  <c:v>4</c:v>
                </c:pt>
                <c:pt idx="14">
                  <c:v>4.4000000000000004</c:v>
                </c:pt>
                <c:pt idx="15">
                  <c:v>4.2</c:v>
                </c:pt>
                <c:pt idx="16">
                  <c:v>4</c:v>
                </c:pt>
                <c:pt idx="17">
                  <c:v>4.4000000000000004</c:v>
                </c:pt>
                <c:pt idx="18">
                  <c:v>3.7</c:v>
                </c:pt>
                <c:pt idx="19">
                  <c:v>3.2</c:v>
                </c:pt>
                <c:pt idx="20">
                  <c:v>3.4</c:v>
                </c:pt>
                <c:pt idx="21">
                  <c:v>3</c:v>
                </c:pt>
              </c:numCache>
            </c:numRef>
          </c:val>
          <c:smooth val="0"/>
        </c:ser>
        <c:ser>
          <c:idx val="0"/>
          <c:order val="4"/>
          <c:tx>
            <c:strRef>
              <c:f>Sheet1!$A$6</c:f>
              <c:strCache>
                <c:ptCount val="1"/>
                <c:pt idx="0">
                  <c:v>CPI for Personal Services</c:v>
                </c:pt>
              </c:strCache>
            </c:strRef>
          </c:tx>
          <c:spPr>
            <a:ln>
              <a:solidFill>
                <a:srgbClr val="000000"/>
              </a:solidFill>
            </a:ln>
          </c:spPr>
          <c:marker>
            <c:spPr>
              <a:solidFill>
                <a:schemeClr val="tx1"/>
              </a:solidFill>
              <a:ln>
                <a:solidFill>
                  <a:srgbClr val="000000"/>
                </a:solidFill>
              </a:ln>
            </c:spPr>
          </c:marker>
          <c:cat>
            <c:numRef>
              <c:f>Sheet1!$B$1:$W$1</c:f>
              <c:numCache>
                <c:formatCode>General</c:formatCode>
                <c:ptCount val="2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numCache>
            </c:numRef>
          </c:cat>
          <c:val>
            <c:numRef>
              <c:f>Sheet1!$B$6:$W$6</c:f>
              <c:numCache>
                <c:formatCode>#0.0</c:formatCode>
                <c:ptCount val="22"/>
                <c:pt idx="0">
                  <c:v>4.7</c:v>
                </c:pt>
                <c:pt idx="1">
                  <c:v>3.2</c:v>
                </c:pt>
                <c:pt idx="2">
                  <c:v>2.2000000000000002</c:v>
                </c:pt>
                <c:pt idx="3">
                  <c:v>2.9</c:v>
                </c:pt>
                <c:pt idx="4">
                  <c:v>2.7</c:v>
                </c:pt>
                <c:pt idx="5">
                  <c:v>2.4</c:v>
                </c:pt>
                <c:pt idx="6">
                  <c:v>3.4</c:v>
                </c:pt>
                <c:pt idx="7">
                  <c:v>3.7</c:v>
                </c:pt>
                <c:pt idx="8">
                  <c:v>2.2000000000000002</c:v>
                </c:pt>
                <c:pt idx="9">
                  <c:v>3.3</c:v>
                </c:pt>
                <c:pt idx="10">
                  <c:v>3.9</c:v>
                </c:pt>
                <c:pt idx="11">
                  <c:v>3.5</c:v>
                </c:pt>
                <c:pt idx="12">
                  <c:v>2.2000000000000002</c:v>
                </c:pt>
                <c:pt idx="13">
                  <c:v>2.5</c:v>
                </c:pt>
                <c:pt idx="14">
                  <c:v>2.2999999999999998</c:v>
                </c:pt>
                <c:pt idx="15">
                  <c:v>3.2</c:v>
                </c:pt>
                <c:pt idx="16">
                  <c:v>2.8</c:v>
                </c:pt>
                <c:pt idx="17">
                  <c:v>3.3</c:v>
                </c:pt>
                <c:pt idx="18">
                  <c:v>3.3</c:v>
                </c:pt>
                <c:pt idx="19">
                  <c:v>1.8</c:v>
                </c:pt>
                <c:pt idx="20">
                  <c:v>0.9</c:v>
                </c:pt>
                <c:pt idx="21">
                  <c:v>0.5</c:v>
                </c:pt>
              </c:numCache>
            </c:numRef>
          </c:val>
          <c:smooth val="0"/>
        </c:ser>
        <c:dLbls>
          <c:showLegendKey val="0"/>
          <c:showVal val="0"/>
          <c:showCatName val="0"/>
          <c:showSerName val="0"/>
          <c:showPercent val="0"/>
          <c:showBubbleSize val="0"/>
        </c:dLbls>
        <c:marker val="1"/>
        <c:smooth val="0"/>
        <c:axId val="107211008"/>
        <c:axId val="110567808"/>
      </c:lineChart>
      <c:catAx>
        <c:axId val="107211008"/>
        <c:scaling>
          <c:orientation val="minMax"/>
        </c:scaling>
        <c:delete val="0"/>
        <c:axPos val="b"/>
        <c:numFmt formatCode="General" sourceLinked="1"/>
        <c:majorTickMark val="out"/>
        <c:minorTickMark val="none"/>
        <c:tickLblPos val="low"/>
        <c:spPr>
          <a:ln w="3213">
            <a:solidFill>
              <a:schemeClr val="tx1"/>
            </a:solidFill>
            <a:prstDash val="solid"/>
          </a:ln>
        </c:spPr>
        <c:txPr>
          <a:bodyPr rot="0" vert="horz"/>
          <a:lstStyle/>
          <a:p>
            <a:pPr>
              <a:defRPr sz="1920" b="1" i="0" u="none" strike="noStrike" baseline="0">
                <a:solidFill>
                  <a:schemeClr val="tx1"/>
                </a:solidFill>
                <a:latin typeface="Arial"/>
                <a:ea typeface="Arial"/>
                <a:cs typeface="Arial"/>
              </a:defRPr>
            </a:pPr>
            <a:endParaRPr lang="es-AR"/>
          </a:p>
        </c:txPr>
        <c:crossAx val="110567808"/>
        <c:crosses val="autoZero"/>
        <c:auto val="1"/>
        <c:lblAlgn val="ctr"/>
        <c:lblOffset val="100"/>
        <c:tickLblSkip val="2"/>
        <c:tickMarkSkip val="1"/>
        <c:noMultiLvlLbl val="0"/>
      </c:catAx>
      <c:valAx>
        <c:axId val="110567808"/>
        <c:scaling>
          <c:orientation val="minMax"/>
          <c:max val="30"/>
          <c:min val="-20"/>
        </c:scaling>
        <c:delete val="0"/>
        <c:axPos val="l"/>
        <c:majorGridlines>
          <c:spPr>
            <a:ln w="3213">
              <a:solidFill>
                <a:schemeClr val="tx1"/>
              </a:solidFill>
              <a:prstDash val="solid"/>
            </a:ln>
          </c:spPr>
        </c:majorGridlines>
        <c:title>
          <c:tx>
            <c:rich>
              <a:bodyPr/>
              <a:lstStyle/>
              <a:p>
                <a:pPr>
                  <a:defRPr sz="1769" b="1" i="0" u="none" strike="noStrike" baseline="0">
                    <a:solidFill>
                      <a:srgbClr val="000000"/>
                    </a:solidFill>
                    <a:latin typeface="Arial"/>
                    <a:ea typeface="Arial"/>
                    <a:cs typeface="Arial"/>
                  </a:defRPr>
                </a:pPr>
                <a:r>
                  <a:rPr lang="en-US" dirty="0"/>
                  <a:t>Annual Percent Change</a:t>
                </a:r>
              </a:p>
            </c:rich>
          </c:tx>
          <c:layout>
            <c:manualLayout>
              <c:xMode val="edge"/>
              <c:yMode val="edge"/>
              <c:x val="1.9027735169467642E-2"/>
              <c:y val="0.13797032343068669"/>
            </c:manualLayout>
          </c:layout>
          <c:overlay val="0"/>
          <c:spPr>
            <a:noFill/>
            <a:ln w="25700">
              <a:noFill/>
            </a:ln>
          </c:spPr>
        </c:title>
        <c:numFmt formatCode="General" sourceLinked="1"/>
        <c:majorTickMark val="out"/>
        <c:minorTickMark val="none"/>
        <c:tickLblPos val="nextTo"/>
        <c:spPr>
          <a:ln w="3213">
            <a:solidFill>
              <a:schemeClr val="tx1"/>
            </a:solidFill>
            <a:prstDash val="solid"/>
          </a:ln>
        </c:spPr>
        <c:txPr>
          <a:bodyPr rot="0" vert="horz"/>
          <a:lstStyle/>
          <a:p>
            <a:pPr>
              <a:defRPr sz="1920" b="1" i="0" u="none" strike="noStrike" baseline="0">
                <a:solidFill>
                  <a:schemeClr val="tx1"/>
                </a:solidFill>
                <a:latin typeface="Arial"/>
                <a:ea typeface="Arial"/>
                <a:cs typeface="Arial"/>
              </a:defRPr>
            </a:pPr>
            <a:endParaRPr lang="es-AR"/>
          </a:p>
        </c:txPr>
        <c:crossAx val="107211008"/>
        <c:crosses val="autoZero"/>
        <c:crossBetween val="between"/>
      </c:valAx>
      <c:spPr>
        <a:noFill/>
        <a:ln w="12853">
          <a:solidFill>
            <a:schemeClr val="tx1"/>
          </a:solidFill>
          <a:prstDash val="solid"/>
        </a:ln>
      </c:spPr>
    </c:plotArea>
    <c:legend>
      <c:legendPos val="b"/>
      <c:layout>
        <c:manualLayout>
          <c:xMode val="edge"/>
          <c:yMode val="edge"/>
          <c:x val="0.19742120343839581"/>
          <c:y val="0.87867304939155466"/>
          <c:w val="0.78477077363896863"/>
          <c:h val="8.9361130994989268E-2"/>
        </c:manualLayout>
      </c:layout>
      <c:overlay val="0"/>
      <c:spPr>
        <a:noFill/>
        <a:ln w="3213">
          <a:solidFill>
            <a:schemeClr val="tx1"/>
          </a:solidFill>
          <a:prstDash val="solid"/>
        </a:ln>
      </c:spPr>
      <c:txPr>
        <a:bodyPr/>
        <a:lstStyle/>
        <a:p>
          <a:pPr>
            <a:defRPr sz="1303" b="1" i="0" u="none" strike="noStrike" baseline="0">
              <a:solidFill>
                <a:schemeClr val="tx1"/>
              </a:solidFill>
              <a:latin typeface="Arial"/>
              <a:ea typeface="Arial"/>
              <a:cs typeface="Arial"/>
            </a:defRPr>
          </a:pPr>
          <a:endParaRPr lang="es-AR"/>
        </a:p>
      </c:txPr>
    </c:legend>
    <c:plotVisOnly val="1"/>
    <c:dispBlanksAs val="gap"/>
    <c:showDLblsOverMax val="0"/>
  </c:chart>
  <c:spPr>
    <a:noFill/>
    <a:ln>
      <a:noFill/>
    </a:ln>
  </c:spPr>
  <c:txPr>
    <a:bodyPr/>
    <a:lstStyle/>
    <a:p>
      <a:pPr>
        <a:defRPr sz="1819" b="1" i="0" u="none" strike="noStrike" baseline="0">
          <a:solidFill>
            <a:schemeClr val="tx1"/>
          </a:solidFill>
          <a:latin typeface="Arial"/>
          <a:ea typeface="Arial"/>
          <a:cs typeface="Arial"/>
        </a:defRPr>
      </a:pPr>
      <a:endParaRPr lang="es-A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404053659959168E-2"/>
          <c:y val="1.6836195965366927E-2"/>
          <c:w val="0.73466693399436178"/>
          <c:h val="0.90168589535530963"/>
        </c:manualLayout>
      </c:layout>
      <c:lineChart>
        <c:grouping val="standard"/>
        <c:varyColors val="0"/>
        <c:ser>
          <c:idx val="0"/>
          <c:order val="0"/>
          <c:tx>
            <c:v>Fruit</c:v>
          </c:tx>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UPCPercs!$B$10:$L$10</c:f>
              <c:numCache>
                <c:formatCode>General</c:formatCode>
                <c:ptCount val="11"/>
                <c:pt idx="0">
                  <c:v>6.24680000000001E-2</c:v>
                </c:pt>
                <c:pt idx="1">
                  <c:v>6.3398899999999994E-2</c:v>
                </c:pt>
                <c:pt idx="2">
                  <c:v>6.2606700000000029E-2</c:v>
                </c:pt>
                <c:pt idx="3">
                  <c:v>6.2128700000000002E-2</c:v>
                </c:pt>
                <c:pt idx="4">
                  <c:v>6.3766400000000154E-2</c:v>
                </c:pt>
                <c:pt idx="5">
                  <c:v>6.2926599999999999E-2</c:v>
                </c:pt>
                <c:pt idx="6">
                  <c:v>6.400050000000003E-2</c:v>
                </c:pt>
                <c:pt idx="7">
                  <c:v>6.8789500000000003E-2</c:v>
                </c:pt>
                <c:pt idx="8">
                  <c:v>6.9658499999999998E-2</c:v>
                </c:pt>
                <c:pt idx="9">
                  <c:v>7.1078699999999995E-2</c:v>
                </c:pt>
                <c:pt idx="10">
                  <c:v>7.3190600000000133E-2</c:v>
                </c:pt>
              </c:numCache>
            </c:numRef>
          </c:val>
          <c:smooth val="0"/>
        </c:ser>
        <c:ser>
          <c:idx val="1"/>
          <c:order val="1"/>
          <c:tx>
            <c:v>Vegetables</c:v>
          </c:tx>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UPCPercs!$B$11:$L$11</c:f>
              <c:numCache>
                <c:formatCode>General</c:formatCode>
                <c:ptCount val="11"/>
                <c:pt idx="0">
                  <c:v>5.91753E-2</c:v>
                </c:pt>
                <c:pt idx="1">
                  <c:v>5.8372899999999998E-2</c:v>
                </c:pt>
                <c:pt idx="2">
                  <c:v>5.9352700000000161E-2</c:v>
                </c:pt>
                <c:pt idx="3">
                  <c:v>6.0346300000000012E-2</c:v>
                </c:pt>
                <c:pt idx="4">
                  <c:v>6.0659799999999986E-2</c:v>
                </c:pt>
                <c:pt idx="5">
                  <c:v>6.1490100000000013E-2</c:v>
                </c:pt>
                <c:pt idx="6">
                  <c:v>6.2604000000000007E-2</c:v>
                </c:pt>
                <c:pt idx="7">
                  <c:v>6.5640699999999996E-2</c:v>
                </c:pt>
                <c:pt idx="8">
                  <c:v>6.6804500000000003E-2</c:v>
                </c:pt>
                <c:pt idx="9">
                  <c:v>6.9419000000000133E-2</c:v>
                </c:pt>
                <c:pt idx="10">
                  <c:v>7.12425E-2</c:v>
                </c:pt>
              </c:numCache>
            </c:numRef>
          </c:val>
          <c:smooth val="0"/>
        </c:ser>
        <c:ser>
          <c:idx val="2"/>
          <c:order val="2"/>
          <c:tx>
            <c:v>Whole Grains</c:v>
          </c:tx>
          <c:spPr>
            <a:ln>
              <a:solidFill>
                <a:srgbClr val="FFC000"/>
              </a:solidFill>
            </a:ln>
          </c:spPr>
          <c:marker>
            <c:spPr>
              <a:ln>
                <a:solidFill>
                  <a:srgbClr val="FFC000"/>
                </a:solidFill>
              </a:ln>
            </c:spPr>
          </c:marker>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UPCPercs!$B$12:$L$12</c:f>
              <c:numCache>
                <c:formatCode>General</c:formatCode>
                <c:ptCount val="11"/>
                <c:pt idx="0">
                  <c:v>1.6434100000000021E-2</c:v>
                </c:pt>
                <c:pt idx="1">
                  <c:v>1.6497500000000005E-2</c:v>
                </c:pt>
                <c:pt idx="2">
                  <c:v>1.6012200000000001E-2</c:v>
                </c:pt>
                <c:pt idx="3">
                  <c:v>1.680130000000004E-2</c:v>
                </c:pt>
                <c:pt idx="4">
                  <c:v>1.6689300000000001E-2</c:v>
                </c:pt>
                <c:pt idx="5">
                  <c:v>1.7879300000000001E-2</c:v>
                </c:pt>
                <c:pt idx="6">
                  <c:v>1.9758600000000001E-2</c:v>
                </c:pt>
                <c:pt idx="7">
                  <c:v>2.2726300000000001E-2</c:v>
                </c:pt>
                <c:pt idx="8">
                  <c:v>3.0653900000000064E-2</c:v>
                </c:pt>
                <c:pt idx="9">
                  <c:v>3.1932500000000009E-2</c:v>
                </c:pt>
                <c:pt idx="10">
                  <c:v>3.360960000000001E-2</c:v>
                </c:pt>
              </c:numCache>
            </c:numRef>
          </c:val>
          <c:smooth val="0"/>
        </c:ser>
        <c:ser>
          <c:idx val="3"/>
          <c:order val="3"/>
          <c:tx>
            <c:v>Refined Grains</c:v>
          </c:tx>
          <c:spPr>
            <a:ln>
              <a:solidFill>
                <a:srgbClr val="0070C0"/>
              </a:solidFill>
            </a:ln>
          </c:spPr>
          <c:marker>
            <c:spPr>
              <a:ln>
                <a:solidFill>
                  <a:srgbClr val="0070C0"/>
                </a:solidFill>
              </a:ln>
            </c:spPr>
          </c:marker>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UPCPercs!$B$13:$L$13</c:f>
              <c:numCache>
                <c:formatCode>General</c:formatCode>
                <c:ptCount val="11"/>
                <c:pt idx="0">
                  <c:v>0.1140825</c:v>
                </c:pt>
                <c:pt idx="1">
                  <c:v>0.10976000000000022</c:v>
                </c:pt>
                <c:pt idx="2">
                  <c:v>0.10652840000000002</c:v>
                </c:pt>
                <c:pt idx="3">
                  <c:v>0.10585079999999998</c:v>
                </c:pt>
                <c:pt idx="4">
                  <c:v>0.10298620000000012</c:v>
                </c:pt>
                <c:pt idx="5">
                  <c:v>0.10050050000000002</c:v>
                </c:pt>
                <c:pt idx="6">
                  <c:v>0.10065300000000002</c:v>
                </c:pt>
                <c:pt idx="7">
                  <c:v>7.4335700000000143E-2</c:v>
                </c:pt>
                <c:pt idx="8">
                  <c:v>7.4101800000000009E-2</c:v>
                </c:pt>
                <c:pt idx="9">
                  <c:v>7.7638700000000019E-2</c:v>
                </c:pt>
                <c:pt idx="10">
                  <c:v>7.9162200000000182E-2</c:v>
                </c:pt>
              </c:numCache>
            </c:numRef>
          </c:val>
          <c:smooth val="0"/>
        </c:ser>
        <c:ser>
          <c:idx val="4"/>
          <c:order val="4"/>
          <c:tx>
            <c:v>Regular Meats</c:v>
          </c:tx>
          <c:spPr>
            <a:ln>
              <a:solidFill>
                <a:srgbClr val="FF0000"/>
              </a:solidFill>
            </a:ln>
          </c:spPr>
          <c:marker>
            <c:spPr>
              <a:ln>
                <a:solidFill>
                  <a:srgbClr val="FF0000"/>
                </a:solidFill>
              </a:ln>
            </c:spPr>
          </c:marker>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UPCPercs!$B$17:$L$17</c:f>
              <c:numCache>
                <c:formatCode>General</c:formatCode>
                <c:ptCount val="11"/>
                <c:pt idx="0">
                  <c:v>4.5589200000000003E-2</c:v>
                </c:pt>
                <c:pt idx="1">
                  <c:v>4.8221399999999956E-2</c:v>
                </c:pt>
                <c:pt idx="2">
                  <c:v>5.0011399999999998E-2</c:v>
                </c:pt>
                <c:pt idx="3">
                  <c:v>4.9800900000000106E-2</c:v>
                </c:pt>
                <c:pt idx="4">
                  <c:v>5.1016700000000033E-2</c:v>
                </c:pt>
                <c:pt idx="5">
                  <c:v>5.46151E-2</c:v>
                </c:pt>
                <c:pt idx="6">
                  <c:v>5.3499999999999999E-2</c:v>
                </c:pt>
                <c:pt idx="7">
                  <c:v>5.2965700000000004E-2</c:v>
                </c:pt>
                <c:pt idx="8">
                  <c:v>5.8830100000000003E-2</c:v>
                </c:pt>
                <c:pt idx="9">
                  <c:v>5.9490600000000171E-2</c:v>
                </c:pt>
                <c:pt idx="10">
                  <c:v>6.2044900000000014E-2</c:v>
                </c:pt>
              </c:numCache>
            </c:numRef>
          </c:val>
          <c:smooth val="0"/>
        </c:ser>
        <c:ser>
          <c:idx val="5"/>
          <c:order val="5"/>
          <c:tx>
            <c:v>Fish</c:v>
          </c:tx>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UPCPercs!$B$19:$L$19</c:f>
              <c:numCache>
                <c:formatCode>General</c:formatCode>
                <c:ptCount val="11"/>
                <c:pt idx="0">
                  <c:v>1.6433900000000001E-2</c:v>
                </c:pt>
                <c:pt idx="1">
                  <c:v>1.6109600000000005E-2</c:v>
                </c:pt>
                <c:pt idx="2">
                  <c:v>1.6777700000000003E-2</c:v>
                </c:pt>
                <c:pt idx="3">
                  <c:v>1.7742000000000001E-2</c:v>
                </c:pt>
                <c:pt idx="4">
                  <c:v>1.8807500000000036E-2</c:v>
                </c:pt>
                <c:pt idx="5">
                  <c:v>1.7275499999999999E-2</c:v>
                </c:pt>
                <c:pt idx="6">
                  <c:v>1.7265699999999998E-2</c:v>
                </c:pt>
                <c:pt idx="7">
                  <c:v>1.7805500000000033E-2</c:v>
                </c:pt>
                <c:pt idx="8">
                  <c:v>3.042160000000001E-2</c:v>
                </c:pt>
                <c:pt idx="9">
                  <c:v>3.1504400000000002E-2</c:v>
                </c:pt>
                <c:pt idx="10">
                  <c:v>3.4047800000000052E-2</c:v>
                </c:pt>
              </c:numCache>
            </c:numRef>
          </c:val>
          <c:smooth val="0"/>
        </c:ser>
        <c:ser>
          <c:idx val="6"/>
          <c:order val="6"/>
          <c:tx>
            <c:v>Sugary Drinks</c:v>
          </c:tx>
          <c:spPr>
            <a:ln>
              <a:solidFill>
                <a:schemeClr val="tx1"/>
              </a:solidFill>
            </a:ln>
          </c:spPr>
          <c:marker>
            <c:spPr>
              <a:ln>
                <a:solidFill>
                  <a:srgbClr val="000000"/>
                </a:solidFill>
              </a:ln>
            </c:spPr>
          </c:marker>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UPCPercs!$B$25:$L$25</c:f>
              <c:numCache>
                <c:formatCode>General</c:formatCode>
                <c:ptCount val="11"/>
                <c:pt idx="0">
                  <c:v>7.6389899999999997E-2</c:v>
                </c:pt>
                <c:pt idx="1">
                  <c:v>7.349310000000002E-2</c:v>
                </c:pt>
                <c:pt idx="2">
                  <c:v>7.2164300000000001E-2</c:v>
                </c:pt>
                <c:pt idx="3">
                  <c:v>7.15335E-2</c:v>
                </c:pt>
                <c:pt idx="4">
                  <c:v>6.8859600000000021E-2</c:v>
                </c:pt>
                <c:pt idx="5">
                  <c:v>6.2038800000000012E-2</c:v>
                </c:pt>
                <c:pt idx="6">
                  <c:v>6.0533500000000004E-2</c:v>
                </c:pt>
                <c:pt idx="7">
                  <c:v>5.9654400000000024E-2</c:v>
                </c:pt>
                <c:pt idx="8">
                  <c:v>6.89023E-2</c:v>
                </c:pt>
                <c:pt idx="9">
                  <c:v>6.7528000000000019E-2</c:v>
                </c:pt>
                <c:pt idx="10">
                  <c:v>6.8370600000000004E-2</c:v>
                </c:pt>
              </c:numCache>
            </c:numRef>
          </c:val>
          <c:smooth val="0"/>
        </c:ser>
        <c:ser>
          <c:idx val="7"/>
          <c:order val="7"/>
          <c:tx>
            <c:v>NoCal Drinks</c:v>
          </c:tx>
          <c:spPr>
            <a:ln>
              <a:solidFill>
                <a:srgbClr val="00B050"/>
              </a:solidFill>
            </a:ln>
          </c:spPr>
          <c:marker>
            <c:spPr>
              <a:solidFill>
                <a:srgbClr val="00B050"/>
              </a:solidFill>
              <a:ln>
                <a:solidFill>
                  <a:srgbClr val="00B050"/>
                </a:solidFill>
              </a:ln>
            </c:spPr>
          </c:marker>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UPCPercs!$B$26:$L$26</c:f>
              <c:numCache>
                <c:formatCode>General</c:formatCode>
                <c:ptCount val="11"/>
                <c:pt idx="0">
                  <c:v>4.0112900000000111E-2</c:v>
                </c:pt>
                <c:pt idx="1">
                  <c:v>4.1521099999999957E-2</c:v>
                </c:pt>
                <c:pt idx="2">
                  <c:v>4.2676199999999997E-2</c:v>
                </c:pt>
                <c:pt idx="3">
                  <c:v>4.4209600000000002E-2</c:v>
                </c:pt>
                <c:pt idx="4">
                  <c:v>4.60256E-2</c:v>
                </c:pt>
                <c:pt idx="5">
                  <c:v>4.7440900000000001E-2</c:v>
                </c:pt>
                <c:pt idx="6">
                  <c:v>4.9951599999999999E-2</c:v>
                </c:pt>
                <c:pt idx="7">
                  <c:v>5.3677200000000001E-2</c:v>
                </c:pt>
                <c:pt idx="8">
                  <c:v>6.6050700000000004E-2</c:v>
                </c:pt>
                <c:pt idx="9">
                  <c:v>6.4612300000000122E-2</c:v>
                </c:pt>
                <c:pt idx="10">
                  <c:v>6.5330600000000141E-2</c:v>
                </c:pt>
              </c:numCache>
            </c:numRef>
          </c:val>
          <c:smooth val="0"/>
        </c:ser>
        <c:ser>
          <c:idx val="8"/>
          <c:order val="8"/>
          <c:tx>
            <c:v>Sweet Packaged</c:v>
          </c:tx>
          <c:spPr>
            <a:ln>
              <a:solidFill>
                <a:srgbClr val="7030A0"/>
              </a:solidFill>
            </a:ln>
          </c:spPr>
          <c:marker>
            <c:symbol val="dash"/>
            <c:size val="9"/>
            <c:spPr>
              <a:solidFill>
                <a:srgbClr val="7030A0"/>
              </a:solidFill>
              <a:ln>
                <a:solidFill>
                  <a:srgbClr val="7030A0"/>
                </a:solidFill>
              </a:ln>
            </c:spPr>
          </c:marker>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UPCPercs!$B$27:$L$27</c:f>
              <c:numCache>
                <c:formatCode>General</c:formatCode>
                <c:ptCount val="11"/>
                <c:pt idx="0">
                  <c:v>0.15764520000000043</c:v>
                </c:pt>
                <c:pt idx="1">
                  <c:v>0.15884990000000046</c:v>
                </c:pt>
                <c:pt idx="2">
                  <c:v>0.15916420000000034</c:v>
                </c:pt>
                <c:pt idx="3">
                  <c:v>0.15733459999999999</c:v>
                </c:pt>
                <c:pt idx="4">
                  <c:v>0.15540860000000034</c:v>
                </c:pt>
                <c:pt idx="5">
                  <c:v>0.15360460000000001</c:v>
                </c:pt>
                <c:pt idx="6">
                  <c:v>0.15141830000000062</c:v>
                </c:pt>
                <c:pt idx="7">
                  <c:v>0.15456520000000043</c:v>
                </c:pt>
                <c:pt idx="8">
                  <c:v>0.14370830000000043</c:v>
                </c:pt>
                <c:pt idx="9">
                  <c:v>0.1413026</c:v>
                </c:pt>
                <c:pt idx="10">
                  <c:v>0.14274910000000046</c:v>
                </c:pt>
              </c:numCache>
            </c:numRef>
          </c:val>
          <c:smooth val="0"/>
        </c:ser>
        <c:ser>
          <c:idx val="9"/>
          <c:order val="9"/>
          <c:tx>
            <c:v>Savory Packaged</c:v>
          </c:tx>
          <c:cat>
            <c:numRef>
              <c:f>UPCPercs!$B$9:$L$9</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UPCPercs!$B$28:$L$28</c:f>
              <c:numCache>
                <c:formatCode>General</c:formatCode>
                <c:ptCount val="11"/>
                <c:pt idx="0">
                  <c:v>0.23779220000000034</c:v>
                </c:pt>
                <c:pt idx="1">
                  <c:v>0.24303669999999999</c:v>
                </c:pt>
                <c:pt idx="2">
                  <c:v>0.24460100000000001</c:v>
                </c:pt>
                <c:pt idx="3">
                  <c:v>0.24841880000000052</c:v>
                </c:pt>
                <c:pt idx="4">
                  <c:v>0.24484259999999999</c:v>
                </c:pt>
                <c:pt idx="5">
                  <c:v>0.24008920000000031</c:v>
                </c:pt>
                <c:pt idx="6">
                  <c:v>0.24233600000000027</c:v>
                </c:pt>
                <c:pt idx="7">
                  <c:v>0.25085050000000031</c:v>
                </c:pt>
                <c:pt idx="8">
                  <c:v>0.24775540000000038</c:v>
                </c:pt>
                <c:pt idx="9">
                  <c:v>0.24775950000000024</c:v>
                </c:pt>
                <c:pt idx="10">
                  <c:v>0.25416709999999998</c:v>
                </c:pt>
              </c:numCache>
            </c:numRef>
          </c:val>
          <c:smooth val="0"/>
        </c:ser>
        <c:dLbls>
          <c:showLegendKey val="0"/>
          <c:showVal val="0"/>
          <c:showCatName val="0"/>
          <c:showSerName val="0"/>
          <c:showPercent val="0"/>
          <c:showBubbleSize val="0"/>
        </c:dLbls>
        <c:marker val="1"/>
        <c:smooth val="0"/>
        <c:axId val="111010944"/>
        <c:axId val="111012480"/>
      </c:lineChart>
      <c:catAx>
        <c:axId val="111010944"/>
        <c:scaling>
          <c:orientation val="minMax"/>
        </c:scaling>
        <c:delete val="0"/>
        <c:axPos val="b"/>
        <c:numFmt formatCode="General" sourceLinked="1"/>
        <c:majorTickMark val="out"/>
        <c:minorTickMark val="none"/>
        <c:tickLblPos val="nextTo"/>
        <c:txPr>
          <a:bodyPr/>
          <a:lstStyle/>
          <a:p>
            <a:pPr>
              <a:defRPr sz="1200" b="1" i="0" baseline="0"/>
            </a:pPr>
            <a:endParaRPr lang="es-AR"/>
          </a:p>
        </c:txPr>
        <c:crossAx val="111012480"/>
        <c:crosses val="autoZero"/>
        <c:auto val="1"/>
        <c:lblAlgn val="ctr"/>
        <c:lblOffset val="100"/>
        <c:noMultiLvlLbl val="0"/>
      </c:catAx>
      <c:valAx>
        <c:axId val="111012480"/>
        <c:scaling>
          <c:orientation val="minMax"/>
        </c:scaling>
        <c:delete val="0"/>
        <c:axPos val="l"/>
        <c:majorGridlines/>
        <c:title>
          <c:tx>
            <c:rich>
              <a:bodyPr rot="-5400000" vert="horz"/>
              <a:lstStyle/>
              <a:p>
                <a:pPr>
                  <a:defRPr/>
                </a:pPr>
                <a:r>
                  <a:rPr lang="en-US" sz="1400" dirty="0" smtClean="0"/>
                  <a:t>Share</a:t>
                </a:r>
                <a:r>
                  <a:rPr lang="en-US" sz="1400" baseline="0" dirty="0" smtClean="0"/>
                  <a:t> of Total FAH Budget</a:t>
                </a:r>
                <a:endParaRPr lang="en-US" sz="1400" dirty="0"/>
              </a:p>
            </c:rich>
          </c:tx>
          <c:layout/>
          <c:overlay val="0"/>
        </c:title>
        <c:numFmt formatCode="General" sourceLinked="1"/>
        <c:majorTickMark val="out"/>
        <c:minorTickMark val="none"/>
        <c:tickLblPos val="nextTo"/>
        <c:crossAx val="111010944"/>
        <c:crosses val="autoZero"/>
        <c:crossBetween val="between"/>
      </c:valAx>
    </c:plotArea>
    <c:legend>
      <c:legendPos val="r"/>
      <c:layout>
        <c:manualLayout>
          <c:xMode val="edge"/>
          <c:yMode val="edge"/>
          <c:x val="0.82350308641975312"/>
          <c:y val="0.20101008134793141"/>
          <c:w val="0.16723765432098769"/>
          <c:h val="0.43487038252611848"/>
        </c:manualLayout>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33078156897053E-2"/>
          <c:y val="3.4584242071797756E-2"/>
          <c:w val="0.69348242927967341"/>
          <c:h val="0.88469547806731963"/>
        </c:manualLayout>
      </c:layout>
      <c:lineChart>
        <c:grouping val="standard"/>
        <c:varyColors val="0"/>
        <c:ser>
          <c:idx val="0"/>
          <c:order val="0"/>
          <c:tx>
            <c:strRef>
              <c:f>UPCPercs!$A$2</c:f>
              <c:strCache>
                <c:ptCount val="1"/>
                <c:pt idx="0">
                  <c:v>Grocery</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UPCPercs!$B$2:$M$2</c:f>
              <c:numCache>
                <c:formatCode>General</c:formatCode>
                <c:ptCount val="12"/>
                <c:pt idx="0">
                  <c:v>0.79684370000000004</c:v>
                </c:pt>
                <c:pt idx="1">
                  <c:v>0.77838070000000004</c:v>
                </c:pt>
                <c:pt idx="2">
                  <c:v>0.74858199999999997</c:v>
                </c:pt>
                <c:pt idx="3">
                  <c:v>0.73537350000000001</c:v>
                </c:pt>
                <c:pt idx="4">
                  <c:v>0.7162075</c:v>
                </c:pt>
                <c:pt idx="5">
                  <c:v>0.68722559999999999</c:v>
                </c:pt>
                <c:pt idx="6">
                  <c:v>0.67277520000000246</c:v>
                </c:pt>
                <c:pt idx="7">
                  <c:v>0.66151070000000001</c:v>
                </c:pt>
                <c:pt idx="8">
                  <c:v>0.63312080000000148</c:v>
                </c:pt>
                <c:pt idx="9">
                  <c:v>0.62680350000000062</c:v>
                </c:pt>
                <c:pt idx="10">
                  <c:v>0.62454469999999995</c:v>
                </c:pt>
              </c:numCache>
            </c:numRef>
          </c:val>
          <c:smooth val="0"/>
        </c:ser>
        <c:ser>
          <c:idx val="1"/>
          <c:order val="1"/>
          <c:tx>
            <c:strRef>
              <c:f>UPCPercs!$A$3</c:f>
              <c:strCache>
                <c:ptCount val="1"/>
                <c:pt idx="0">
                  <c:v>Drug</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UPCPercs!$B$3:$M$3</c:f>
              <c:numCache>
                <c:formatCode>General</c:formatCode>
                <c:ptCount val="12"/>
                <c:pt idx="0">
                  <c:v>1.5138599999999999E-2</c:v>
                </c:pt>
                <c:pt idx="1">
                  <c:v>1.7185300000000001E-2</c:v>
                </c:pt>
                <c:pt idx="2">
                  <c:v>1.9112500000000036E-2</c:v>
                </c:pt>
                <c:pt idx="3">
                  <c:v>2.0762900000000001E-2</c:v>
                </c:pt>
                <c:pt idx="4">
                  <c:v>2.34954E-2</c:v>
                </c:pt>
                <c:pt idx="5">
                  <c:v>2.1697100000000049E-2</c:v>
                </c:pt>
                <c:pt idx="6">
                  <c:v>2.2806800000000012E-2</c:v>
                </c:pt>
                <c:pt idx="7">
                  <c:v>2.3342599999999977E-2</c:v>
                </c:pt>
                <c:pt idx="8">
                  <c:v>2.4040099999999998E-2</c:v>
                </c:pt>
                <c:pt idx="9">
                  <c:v>2.4659299999999999E-2</c:v>
                </c:pt>
                <c:pt idx="10">
                  <c:v>2.3286600000000001E-2</c:v>
                </c:pt>
              </c:numCache>
            </c:numRef>
          </c:val>
          <c:smooth val="0"/>
        </c:ser>
        <c:ser>
          <c:idx val="2"/>
          <c:order val="2"/>
          <c:tx>
            <c:strRef>
              <c:f>UPCPercs!$A$4</c:f>
              <c:strCache>
                <c:ptCount val="1"/>
                <c:pt idx="0">
                  <c:v>Mass Merchandiser</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UPCPercs!$B$4:$M$4</c:f>
              <c:numCache>
                <c:formatCode>General</c:formatCode>
                <c:ptCount val="12"/>
                <c:pt idx="0">
                  <c:v>3.6214900000000015E-2</c:v>
                </c:pt>
                <c:pt idx="1">
                  <c:v>3.7126699999999999E-2</c:v>
                </c:pt>
                <c:pt idx="2">
                  <c:v>3.84689E-2</c:v>
                </c:pt>
                <c:pt idx="3">
                  <c:v>4.0714500000000098E-2</c:v>
                </c:pt>
                <c:pt idx="4">
                  <c:v>3.7904000000000014E-2</c:v>
                </c:pt>
                <c:pt idx="5">
                  <c:v>3.750030000000007E-2</c:v>
                </c:pt>
                <c:pt idx="6">
                  <c:v>3.5825799999999998E-2</c:v>
                </c:pt>
                <c:pt idx="7">
                  <c:v>3.4452400000000001E-2</c:v>
                </c:pt>
                <c:pt idx="8">
                  <c:v>3.3714000000000001E-2</c:v>
                </c:pt>
                <c:pt idx="9">
                  <c:v>3.2189000000000002E-2</c:v>
                </c:pt>
                <c:pt idx="10">
                  <c:v>3.136110000000001E-2</c:v>
                </c:pt>
              </c:numCache>
            </c:numRef>
          </c:val>
          <c:smooth val="0"/>
        </c:ser>
        <c:ser>
          <c:idx val="3"/>
          <c:order val="3"/>
          <c:tx>
            <c:strRef>
              <c:f>UPCPercs!$A$5</c:f>
              <c:strCache>
                <c:ptCount val="1"/>
                <c:pt idx="0">
                  <c:v>Supercenters</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UPCPercs!$B$5:$M$5</c:f>
              <c:numCache>
                <c:formatCode>General</c:formatCode>
                <c:ptCount val="12"/>
                <c:pt idx="0">
                  <c:v>3.3816699999999998E-2</c:v>
                </c:pt>
                <c:pt idx="1">
                  <c:v>4.1170199999999955E-2</c:v>
                </c:pt>
                <c:pt idx="2">
                  <c:v>6.0864400000000117E-2</c:v>
                </c:pt>
                <c:pt idx="3">
                  <c:v>6.7294300000000001E-2</c:v>
                </c:pt>
                <c:pt idx="4">
                  <c:v>7.8653899999999999E-2</c:v>
                </c:pt>
                <c:pt idx="5">
                  <c:v>0.11517540000000002</c:v>
                </c:pt>
                <c:pt idx="6">
                  <c:v>0.12902730000000001</c:v>
                </c:pt>
                <c:pt idx="7">
                  <c:v>0.13795089999999999</c:v>
                </c:pt>
                <c:pt idx="8">
                  <c:v>0.16632949999999999</c:v>
                </c:pt>
                <c:pt idx="9">
                  <c:v>0.17095410000000028</c:v>
                </c:pt>
                <c:pt idx="10">
                  <c:v>0.1721656</c:v>
                </c:pt>
              </c:numCache>
            </c:numRef>
          </c:val>
          <c:smooth val="0"/>
        </c:ser>
        <c:ser>
          <c:idx val="4"/>
          <c:order val="4"/>
          <c:tx>
            <c:strRef>
              <c:f>UPCPercs!$A$6</c:f>
              <c:strCache>
                <c:ptCount val="1"/>
                <c:pt idx="0">
                  <c:v>Club Store</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UPCPercs!$B$6:$M$6</c:f>
              <c:numCache>
                <c:formatCode>General</c:formatCode>
                <c:ptCount val="12"/>
                <c:pt idx="0">
                  <c:v>6.5498700000000104E-2</c:v>
                </c:pt>
                <c:pt idx="1">
                  <c:v>7.0543000000000008E-2</c:v>
                </c:pt>
                <c:pt idx="2">
                  <c:v>7.3013600000000137E-2</c:v>
                </c:pt>
                <c:pt idx="3">
                  <c:v>7.5938000000000019E-2</c:v>
                </c:pt>
                <c:pt idx="4">
                  <c:v>8.2498799999999997E-2</c:v>
                </c:pt>
                <c:pt idx="5">
                  <c:v>7.9777100000000004E-2</c:v>
                </c:pt>
                <c:pt idx="6">
                  <c:v>8.1531300000000209E-2</c:v>
                </c:pt>
                <c:pt idx="7">
                  <c:v>8.4220000000000045E-2</c:v>
                </c:pt>
                <c:pt idx="8">
                  <c:v>8.0346400000000026E-2</c:v>
                </c:pt>
                <c:pt idx="9">
                  <c:v>8.3334200000000025E-2</c:v>
                </c:pt>
                <c:pt idx="10">
                  <c:v>8.4269900000000023E-2</c:v>
                </c:pt>
              </c:numCache>
            </c:numRef>
          </c:val>
          <c:smooth val="0"/>
        </c:ser>
        <c:ser>
          <c:idx val="5"/>
          <c:order val="5"/>
          <c:tx>
            <c:strRef>
              <c:f>UPCPercs!$A$7</c:f>
              <c:strCache>
                <c:ptCount val="1"/>
                <c:pt idx="0">
                  <c:v>Convenience</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UPCPercs!$B$7:$M$7</c:f>
              <c:numCache>
                <c:formatCode>General</c:formatCode>
                <c:ptCount val="12"/>
                <c:pt idx="0">
                  <c:v>8.4440000000000001E-3</c:v>
                </c:pt>
                <c:pt idx="1">
                  <c:v>8.4466000000000194E-3</c:v>
                </c:pt>
                <c:pt idx="2">
                  <c:v>7.4909000000000104E-3</c:v>
                </c:pt>
                <c:pt idx="3">
                  <c:v>7.1947000000000001E-3</c:v>
                </c:pt>
                <c:pt idx="4">
                  <c:v>6.5935000000000004E-3</c:v>
                </c:pt>
                <c:pt idx="5">
                  <c:v>5.8712000000000139E-3</c:v>
                </c:pt>
                <c:pt idx="6">
                  <c:v>5.7130000000000097E-3</c:v>
                </c:pt>
                <c:pt idx="7">
                  <c:v>5.3208000000000014E-3</c:v>
                </c:pt>
                <c:pt idx="8">
                  <c:v>6.0460000000000106E-3</c:v>
                </c:pt>
                <c:pt idx="9">
                  <c:v>5.4587000000000099E-3</c:v>
                </c:pt>
                <c:pt idx="10">
                  <c:v>5.0957000000000034E-3</c:v>
                </c:pt>
              </c:numCache>
            </c:numRef>
          </c:val>
          <c:smooth val="0"/>
        </c:ser>
        <c:ser>
          <c:idx val="6"/>
          <c:order val="6"/>
          <c:tx>
            <c:strRef>
              <c:f>UPCPercs!$A$8</c:f>
              <c:strCache>
                <c:ptCount val="1"/>
                <c:pt idx="0">
                  <c:v>All other</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UPCPercs!$B$8:$M$8</c:f>
              <c:numCache>
                <c:formatCode>General</c:formatCode>
                <c:ptCount val="12"/>
                <c:pt idx="0">
                  <c:v>4.4043400000000024E-2</c:v>
                </c:pt>
                <c:pt idx="1">
                  <c:v>4.7147500000000002E-2</c:v>
                </c:pt>
                <c:pt idx="2">
                  <c:v>5.2467700000000117E-2</c:v>
                </c:pt>
                <c:pt idx="3">
                  <c:v>5.2722000000000116E-2</c:v>
                </c:pt>
                <c:pt idx="4">
                  <c:v>5.4646800000000002E-2</c:v>
                </c:pt>
                <c:pt idx="5">
                  <c:v>5.2753200000000118E-2</c:v>
                </c:pt>
                <c:pt idx="6">
                  <c:v>5.2320600000000113E-2</c:v>
                </c:pt>
                <c:pt idx="7">
                  <c:v>5.3202600000000023E-2</c:v>
                </c:pt>
                <c:pt idx="8">
                  <c:v>5.6403200000000014E-2</c:v>
                </c:pt>
                <c:pt idx="9">
                  <c:v>5.6601199999999956E-2</c:v>
                </c:pt>
                <c:pt idx="10">
                  <c:v>5.9276500000000003E-2</c:v>
                </c:pt>
              </c:numCache>
            </c:numRef>
          </c:val>
          <c:smooth val="0"/>
        </c:ser>
        <c:dLbls>
          <c:showLegendKey val="0"/>
          <c:showVal val="0"/>
          <c:showCatName val="0"/>
          <c:showSerName val="0"/>
          <c:showPercent val="0"/>
          <c:showBubbleSize val="0"/>
        </c:dLbls>
        <c:marker val="1"/>
        <c:smooth val="0"/>
        <c:axId val="110700800"/>
        <c:axId val="110706688"/>
      </c:lineChart>
      <c:catAx>
        <c:axId val="110700800"/>
        <c:scaling>
          <c:orientation val="minMax"/>
        </c:scaling>
        <c:delete val="0"/>
        <c:axPos val="b"/>
        <c:numFmt formatCode="General" sourceLinked="1"/>
        <c:majorTickMark val="out"/>
        <c:minorTickMark val="none"/>
        <c:tickLblPos val="nextTo"/>
        <c:crossAx val="110706688"/>
        <c:crosses val="autoZero"/>
        <c:auto val="1"/>
        <c:lblAlgn val="ctr"/>
        <c:lblOffset val="100"/>
        <c:noMultiLvlLbl val="0"/>
      </c:catAx>
      <c:valAx>
        <c:axId val="110706688"/>
        <c:scaling>
          <c:orientation val="minMax"/>
        </c:scaling>
        <c:delete val="0"/>
        <c:axPos val="l"/>
        <c:majorGridlines/>
        <c:title>
          <c:tx>
            <c:rich>
              <a:bodyPr rot="-5400000" vert="horz"/>
              <a:lstStyle/>
              <a:p>
                <a:pPr>
                  <a:defRPr/>
                </a:pPr>
                <a:r>
                  <a:rPr lang="en-US" sz="1400" baseline="0" dirty="0" smtClean="0"/>
                  <a:t>Share of total FAH Expenditures</a:t>
                </a:r>
                <a:endParaRPr lang="en-US" sz="1400" baseline="0" dirty="0"/>
              </a:p>
            </c:rich>
          </c:tx>
          <c:layout/>
          <c:overlay val="0"/>
        </c:title>
        <c:numFmt formatCode="General" sourceLinked="1"/>
        <c:majorTickMark val="out"/>
        <c:minorTickMark val="none"/>
        <c:tickLblPos val="nextTo"/>
        <c:crossAx val="110700800"/>
        <c:crosses val="autoZero"/>
        <c:crossBetween val="between"/>
      </c:valAx>
    </c:plotArea>
    <c:legend>
      <c:legendPos val="r"/>
      <c:layout>
        <c:manualLayout>
          <c:xMode val="edge"/>
          <c:yMode val="edge"/>
          <c:x val="0.79533172936716157"/>
          <c:y val="0.40245556580997355"/>
          <c:w val="0.19695222125012171"/>
          <c:h val="0.40273528528624736"/>
        </c:manualLayout>
      </c:layout>
      <c:overlay val="0"/>
    </c:legend>
    <c:plotVisOnly val="1"/>
    <c:dispBlanksAs val="gap"/>
    <c:showDLblsOverMax val="0"/>
  </c:chart>
  <c:txPr>
    <a:bodyPr/>
    <a:lstStyle/>
    <a:p>
      <a:pPr>
        <a:defRPr sz="1200" b="1" i="0" baseline="0"/>
      </a:pPr>
      <a:endParaRPr lang="es-AR"/>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2578497132303044E-2"/>
          <c:y val="3.1154032854444458E-2"/>
          <c:w val="0.72161903373189651"/>
          <c:h val="0.89855020909362249"/>
        </c:manualLayout>
      </c:layout>
      <c:lineChart>
        <c:grouping val="standard"/>
        <c:varyColors val="0"/>
        <c:ser>
          <c:idx val="1"/>
          <c:order val="0"/>
          <c:tx>
            <c:strRef>
              <c:f>UPCPercs!$A$3</c:f>
              <c:strCache>
                <c:ptCount val="1"/>
                <c:pt idx="0">
                  <c:v>Drug</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UPCPercs!$B$3:$M$3</c:f>
              <c:numCache>
                <c:formatCode>General</c:formatCode>
                <c:ptCount val="12"/>
                <c:pt idx="0">
                  <c:v>1.5138599999999999E-2</c:v>
                </c:pt>
                <c:pt idx="1">
                  <c:v>1.7185300000000001E-2</c:v>
                </c:pt>
                <c:pt idx="2">
                  <c:v>1.9112500000000036E-2</c:v>
                </c:pt>
                <c:pt idx="3">
                  <c:v>2.0762900000000001E-2</c:v>
                </c:pt>
                <c:pt idx="4">
                  <c:v>2.34954E-2</c:v>
                </c:pt>
                <c:pt idx="5">
                  <c:v>2.1697100000000049E-2</c:v>
                </c:pt>
                <c:pt idx="6">
                  <c:v>2.2806800000000012E-2</c:v>
                </c:pt>
                <c:pt idx="7">
                  <c:v>2.3342599999999977E-2</c:v>
                </c:pt>
                <c:pt idx="8">
                  <c:v>2.4040099999999998E-2</c:v>
                </c:pt>
                <c:pt idx="9">
                  <c:v>2.4659299999999999E-2</c:v>
                </c:pt>
                <c:pt idx="10">
                  <c:v>2.3286600000000001E-2</c:v>
                </c:pt>
              </c:numCache>
            </c:numRef>
          </c:val>
          <c:smooth val="0"/>
        </c:ser>
        <c:ser>
          <c:idx val="2"/>
          <c:order val="1"/>
          <c:tx>
            <c:strRef>
              <c:f>UPCPercs!$A$4</c:f>
              <c:strCache>
                <c:ptCount val="1"/>
                <c:pt idx="0">
                  <c:v>Mass Merchandiser</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UPCPercs!$B$4:$M$4</c:f>
              <c:numCache>
                <c:formatCode>General</c:formatCode>
                <c:ptCount val="12"/>
                <c:pt idx="0">
                  <c:v>3.6214900000000015E-2</c:v>
                </c:pt>
                <c:pt idx="1">
                  <c:v>3.7126699999999999E-2</c:v>
                </c:pt>
                <c:pt idx="2">
                  <c:v>3.84689E-2</c:v>
                </c:pt>
                <c:pt idx="3">
                  <c:v>4.0714500000000098E-2</c:v>
                </c:pt>
                <c:pt idx="4">
                  <c:v>3.7904000000000014E-2</c:v>
                </c:pt>
                <c:pt idx="5">
                  <c:v>3.750030000000007E-2</c:v>
                </c:pt>
                <c:pt idx="6">
                  <c:v>3.5825799999999998E-2</c:v>
                </c:pt>
                <c:pt idx="7">
                  <c:v>3.4452400000000001E-2</c:v>
                </c:pt>
                <c:pt idx="8">
                  <c:v>3.3714000000000001E-2</c:v>
                </c:pt>
                <c:pt idx="9">
                  <c:v>3.2189000000000002E-2</c:v>
                </c:pt>
                <c:pt idx="10">
                  <c:v>3.136110000000001E-2</c:v>
                </c:pt>
              </c:numCache>
            </c:numRef>
          </c:val>
          <c:smooth val="0"/>
        </c:ser>
        <c:ser>
          <c:idx val="3"/>
          <c:order val="2"/>
          <c:tx>
            <c:strRef>
              <c:f>UPCPercs!$A$5</c:f>
              <c:strCache>
                <c:ptCount val="1"/>
                <c:pt idx="0">
                  <c:v>Supercenters</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UPCPercs!$B$5:$M$5</c:f>
              <c:numCache>
                <c:formatCode>General</c:formatCode>
                <c:ptCount val="12"/>
                <c:pt idx="0">
                  <c:v>3.3816699999999998E-2</c:v>
                </c:pt>
                <c:pt idx="1">
                  <c:v>4.1170199999999955E-2</c:v>
                </c:pt>
                <c:pt idx="2">
                  <c:v>6.0864400000000117E-2</c:v>
                </c:pt>
                <c:pt idx="3">
                  <c:v>6.7294300000000001E-2</c:v>
                </c:pt>
                <c:pt idx="4">
                  <c:v>7.8653899999999999E-2</c:v>
                </c:pt>
                <c:pt idx="5">
                  <c:v>0.11517540000000002</c:v>
                </c:pt>
                <c:pt idx="6">
                  <c:v>0.12902730000000001</c:v>
                </c:pt>
                <c:pt idx="7">
                  <c:v>0.13795089999999999</c:v>
                </c:pt>
                <c:pt idx="8">
                  <c:v>0.16632949999999999</c:v>
                </c:pt>
                <c:pt idx="9">
                  <c:v>0.17095410000000028</c:v>
                </c:pt>
                <c:pt idx="10">
                  <c:v>0.1721656</c:v>
                </c:pt>
              </c:numCache>
            </c:numRef>
          </c:val>
          <c:smooth val="0"/>
        </c:ser>
        <c:ser>
          <c:idx val="4"/>
          <c:order val="3"/>
          <c:tx>
            <c:strRef>
              <c:f>UPCPercs!$A$6</c:f>
              <c:strCache>
                <c:ptCount val="1"/>
                <c:pt idx="0">
                  <c:v>Club Store</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UPCPercs!$B$6:$M$6</c:f>
              <c:numCache>
                <c:formatCode>General</c:formatCode>
                <c:ptCount val="12"/>
                <c:pt idx="0">
                  <c:v>6.5498700000000104E-2</c:v>
                </c:pt>
                <c:pt idx="1">
                  <c:v>7.0543000000000008E-2</c:v>
                </c:pt>
                <c:pt idx="2">
                  <c:v>7.3013600000000137E-2</c:v>
                </c:pt>
                <c:pt idx="3">
                  <c:v>7.5938000000000019E-2</c:v>
                </c:pt>
                <c:pt idx="4">
                  <c:v>8.2498799999999997E-2</c:v>
                </c:pt>
                <c:pt idx="5">
                  <c:v>7.9777100000000004E-2</c:v>
                </c:pt>
                <c:pt idx="6">
                  <c:v>8.1531300000000209E-2</c:v>
                </c:pt>
                <c:pt idx="7">
                  <c:v>8.4220000000000045E-2</c:v>
                </c:pt>
                <c:pt idx="8">
                  <c:v>8.0346400000000026E-2</c:v>
                </c:pt>
                <c:pt idx="9">
                  <c:v>8.3334200000000025E-2</c:v>
                </c:pt>
                <c:pt idx="10">
                  <c:v>8.4269900000000023E-2</c:v>
                </c:pt>
              </c:numCache>
            </c:numRef>
          </c:val>
          <c:smooth val="0"/>
        </c:ser>
        <c:ser>
          <c:idx val="5"/>
          <c:order val="4"/>
          <c:tx>
            <c:strRef>
              <c:f>UPCPercs!$A$7</c:f>
              <c:strCache>
                <c:ptCount val="1"/>
                <c:pt idx="0">
                  <c:v>Convenience</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UPCPercs!$B$7:$M$7</c:f>
              <c:numCache>
                <c:formatCode>General</c:formatCode>
                <c:ptCount val="12"/>
                <c:pt idx="0">
                  <c:v>8.4440000000000001E-3</c:v>
                </c:pt>
                <c:pt idx="1">
                  <c:v>8.4466000000000194E-3</c:v>
                </c:pt>
                <c:pt idx="2">
                  <c:v>7.4909000000000104E-3</c:v>
                </c:pt>
                <c:pt idx="3">
                  <c:v>7.1947000000000001E-3</c:v>
                </c:pt>
                <c:pt idx="4">
                  <c:v>6.5935000000000004E-3</c:v>
                </c:pt>
                <c:pt idx="5">
                  <c:v>5.8712000000000139E-3</c:v>
                </c:pt>
                <c:pt idx="6">
                  <c:v>5.7130000000000097E-3</c:v>
                </c:pt>
                <c:pt idx="7">
                  <c:v>5.3208000000000014E-3</c:v>
                </c:pt>
                <c:pt idx="8">
                  <c:v>6.0460000000000106E-3</c:v>
                </c:pt>
                <c:pt idx="9">
                  <c:v>5.4587000000000099E-3</c:v>
                </c:pt>
                <c:pt idx="10">
                  <c:v>5.0957000000000034E-3</c:v>
                </c:pt>
              </c:numCache>
            </c:numRef>
          </c:val>
          <c:smooth val="0"/>
        </c:ser>
        <c:ser>
          <c:idx val="6"/>
          <c:order val="5"/>
          <c:tx>
            <c:strRef>
              <c:f>UPCPercs!$A$8</c:f>
              <c:strCache>
                <c:ptCount val="1"/>
                <c:pt idx="0">
                  <c:v>All other</c:v>
                </c:pt>
              </c:strCache>
            </c:strRef>
          </c:tx>
          <c:cat>
            <c:numRef>
              <c:f>UPCPercs!$B$1:$M$1</c:f>
              <c:numCache>
                <c:formatCode>General</c:formatCode>
                <c:ptCount val="12"/>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UPCPercs!$B$8:$M$8</c:f>
              <c:numCache>
                <c:formatCode>General</c:formatCode>
                <c:ptCount val="12"/>
                <c:pt idx="0">
                  <c:v>4.4043400000000024E-2</c:v>
                </c:pt>
                <c:pt idx="1">
                  <c:v>4.7147500000000002E-2</c:v>
                </c:pt>
                <c:pt idx="2">
                  <c:v>5.2467700000000117E-2</c:v>
                </c:pt>
                <c:pt idx="3">
                  <c:v>5.2722000000000116E-2</c:v>
                </c:pt>
                <c:pt idx="4">
                  <c:v>5.4646800000000002E-2</c:v>
                </c:pt>
                <c:pt idx="5">
                  <c:v>5.2753200000000118E-2</c:v>
                </c:pt>
                <c:pt idx="6">
                  <c:v>5.2320600000000113E-2</c:v>
                </c:pt>
                <c:pt idx="7">
                  <c:v>5.3202600000000023E-2</c:v>
                </c:pt>
                <c:pt idx="8">
                  <c:v>5.6403200000000014E-2</c:v>
                </c:pt>
                <c:pt idx="9">
                  <c:v>5.6601199999999956E-2</c:v>
                </c:pt>
                <c:pt idx="10">
                  <c:v>5.9276500000000003E-2</c:v>
                </c:pt>
              </c:numCache>
            </c:numRef>
          </c:val>
          <c:smooth val="0"/>
        </c:ser>
        <c:dLbls>
          <c:showLegendKey val="0"/>
          <c:showVal val="0"/>
          <c:showCatName val="0"/>
          <c:showSerName val="0"/>
          <c:showPercent val="0"/>
          <c:showBubbleSize val="0"/>
        </c:dLbls>
        <c:marker val="1"/>
        <c:smooth val="0"/>
        <c:axId val="110750720"/>
        <c:axId val="110772992"/>
      </c:lineChart>
      <c:catAx>
        <c:axId val="110750720"/>
        <c:scaling>
          <c:orientation val="minMax"/>
        </c:scaling>
        <c:delete val="0"/>
        <c:axPos val="b"/>
        <c:numFmt formatCode="General" sourceLinked="1"/>
        <c:majorTickMark val="out"/>
        <c:minorTickMark val="none"/>
        <c:tickLblPos val="nextTo"/>
        <c:crossAx val="110772992"/>
        <c:crosses val="autoZero"/>
        <c:auto val="1"/>
        <c:lblAlgn val="ctr"/>
        <c:lblOffset val="100"/>
        <c:noMultiLvlLbl val="0"/>
      </c:catAx>
      <c:valAx>
        <c:axId val="110772992"/>
        <c:scaling>
          <c:orientation val="minMax"/>
        </c:scaling>
        <c:delete val="0"/>
        <c:axPos val="l"/>
        <c:majorGridlines/>
        <c:title>
          <c:tx>
            <c:rich>
              <a:bodyPr rot="-5400000" vert="horz"/>
              <a:lstStyle/>
              <a:p>
                <a:pPr>
                  <a:defRPr/>
                </a:pPr>
                <a:r>
                  <a:rPr lang="en-US" sz="1400" baseline="0" dirty="0" smtClean="0"/>
                  <a:t>Share of Total FAH Expenditures</a:t>
                </a:r>
                <a:endParaRPr lang="en-US" sz="1400" baseline="0" dirty="0"/>
              </a:p>
            </c:rich>
          </c:tx>
          <c:layout/>
          <c:overlay val="0"/>
        </c:title>
        <c:numFmt formatCode="General" sourceLinked="1"/>
        <c:majorTickMark val="out"/>
        <c:minorTickMark val="none"/>
        <c:tickLblPos val="nextTo"/>
        <c:crossAx val="110750720"/>
        <c:crosses val="autoZero"/>
        <c:crossBetween val="between"/>
      </c:valAx>
    </c:plotArea>
    <c:legend>
      <c:legendPos val="r"/>
      <c:layout>
        <c:manualLayout>
          <c:xMode val="edge"/>
          <c:yMode val="edge"/>
          <c:x val="0.82271604938271559"/>
          <c:y val="0.25237104236159225"/>
          <c:w val="0.16956790123456789"/>
          <c:h val="0.60749900076514163"/>
        </c:manualLayout>
      </c:layout>
      <c:overlay val="0"/>
      <c:txPr>
        <a:bodyPr/>
        <a:lstStyle/>
        <a:p>
          <a:pPr>
            <a:defRPr sz="1200" baseline="0"/>
          </a:pPr>
          <a:endParaRPr lang="es-AR"/>
        </a:p>
      </c:txPr>
    </c:legend>
    <c:plotVisOnly val="1"/>
    <c:dispBlanksAs val="gap"/>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220423397434681E-2"/>
          <c:y val="1.5906136732908405E-2"/>
          <c:w val="0.88468280312218495"/>
          <c:h val="0.94173270007915677"/>
        </c:manualLayout>
      </c:layout>
      <c:lineChart>
        <c:grouping val="standard"/>
        <c:varyColors val="0"/>
        <c:ser>
          <c:idx val="0"/>
          <c:order val="0"/>
          <c:spPr>
            <a:ln>
              <a:solidFill>
                <a:srgbClr val="FF0000"/>
              </a:solidFill>
            </a:ln>
          </c:spPr>
          <c:marker>
            <c:symbol val="none"/>
          </c:marker>
          <c:cat>
            <c:numRef>
              <c:f>'BLS Data Series'!$AI$4:$AS$4</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'BLS Data Series'!$AI$35:$AS$35</c:f>
              <c:numCache>
                <c:formatCode>#0.0</c:formatCode>
                <c:ptCount val="11"/>
                <c:pt idx="0">
                  <c:v>5.5</c:v>
                </c:pt>
                <c:pt idx="1">
                  <c:v>3.4</c:v>
                </c:pt>
                <c:pt idx="2">
                  <c:v>3.8</c:v>
                </c:pt>
                <c:pt idx="3">
                  <c:v>4.8</c:v>
                </c:pt>
                <c:pt idx="4">
                  <c:v>6.9</c:v>
                </c:pt>
                <c:pt idx="5">
                  <c:v>3</c:v>
                </c:pt>
                <c:pt idx="6">
                  <c:v>3.5</c:v>
                </c:pt>
                <c:pt idx="7">
                  <c:v>7</c:v>
                </c:pt>
                <c:pt idx="8">
                  <c:v>1.1000000000000001</c:v>
                </c:pt>
                <c:pt idx="9">
                  <c:v>-2.4</c:v>
                </c:pt>
                <c:pt idx="10">
                  <c:v>5.9</c:v>
                </c:pt>
              </c:numCache>
            </c:numRef>
          </c:val>
          <c:smooth val="0"/>
        </c:ser>
        <c:dLbls>
          <c:showLegendKey val="0"/>
          <c:showVal val="0"/>
          <c:showCatName val="0"/>
          <c:showSerName val="0"/>
          <c:showPercent val="0"/>
          <c:showBubbleSize val="0"/>
        </c:dLbls>
        <c:marker val="1"/>
        <c:smooth val="0"/>
        <c:axId val="110787968"/>
        <c:axId val="110810240"/>
      </c:lineChart>
      <c:catAx>
        <c:axId val="110787968"/>
        <c:scaling>
          <c:orientation val="minMax"/>
        </c:scaling>
        <c:delete val="0"/>
        <c:axPos val="b"/>
        <c:numFmt formatCode="General" sourceLinked="1"/>
        <c:majorTickMark val="out"/>
        <c:minorTickMark val="none"/>
        <c:tickLblPos val="nextTo"/>
        <c:txPr>
          <a:bodyPr/>
          <a:lstStyle/>
          <a:p>
            <a:pPr>
              <a:defRPr sz="1200" b="1" i="0" baseline="0"/>
            </a:pPr>
            <a:endParaRPr lang="es-AR"/>
          </a:p>
        </c:txPr>
        <c:crossAx val="110810240"/>
        <c:crosses val="autoZero"/>
        <c:auto val="1"/>
        <c:lblAlgn val="ctr"/>
        <c:lblOffset val="100"/>
        <c:noMultiLvlLbl val="0"/>
      </c:catAx>
      <c:valAx>
        <c:axId val="110810240"/>
        <c:scaling>
          <c:orientation val="minMax"/>
          <c:min val="-3"/>
        </c:scaling>
        <c:delete val="0"/>
        <c:axPos val="l"/>
        <c:majorGridlines/>
        <c:title>
          <c:tx>
            <c:rich>
              <a:bodyPr rot="-5400000" vert="horz"/>
              <a:lstStyle/>
              <a:p>
                <a:pPr>
                  <a:defRPr/>
                </a:pPr>
                <a:r>
                  <a:rPr lang="en-US" sz="1400"/>
                  <a:t>Annual</a:t>
                </a:r>
                <a:r>
                  <a:rPr lang="en-US" sz="1400" baseline="0"/>
                  <a:t> Percent Change</a:t>
                </a:r>
                <a:endParaRPr lang="en-US" sz="1400"/>
              </a:p>
            </c:rich>
          </c:tx>
          <c:overlay val="0"/>
        </c:title>
        <c:numFmt formatCode="#0.0" sourceLinked="1"/>
        <c:majorTickMark val="out"/>
        <c:minorTickMark val="none"/>
        <c:tickLblPos val="nextTo"/>
        <c:crossAx val="110787968"/>
        <c:crosses val="autoZero"/>
        <c:crossBetween val="between"/>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0.79863</cdr:x>
      <cdr:y>0.91126</cdr:y>
    </cdr:from>
    <cdr:to>
      <cdr:x>0.95439</cdr:x>
      <cdr:y>0.99073</cdr:y>
    </cdr:to>
    <cdr:sp macro="" textlink="">
      <cdr:nvSpPr>
        <cdr:cNvPr id="3" name="TextBox 2"/>
        <cdr:cNvSpPr txBox="1"/>
      </cdr:nvSpPr>
      <cdr:spPr>
        <a:xfrm xmlns:a="http://schemas.openxmlformats.org/drawingml/2006/main">
          <a:off x="7032625" y="4368800"/>
          <a:ext cx="13716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0.80728</cdr:x>
      <cdr:y>0.91126</cdr:y>
    </cdr:from>
    <cdr:to>
      <cdr:x>0.95439</cdr:x>
      <cdr:y>0.97483</cdr:y>
    </cdr:to>
    <cdr:sp macro="" textlink="">
      <cdr:nvSpPr>
        <cdr:cNvPr id="4" name="TextBox 3"/>
        <cdr:cNvSpPr txBox="1"/>
      </cdr:nvSpPr>
      <cdr:spPr>
        <a:xfrm xmlns:a="http://schemas.openxmlformats.org/drawingml/2006/main">
          <a:off x="7108825" y="4368800"/>
          <a:ext cx="12954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0.88264</cdr:x>
      <cdr:y>0.43444</cdr:y>
    </cdr:from>
    <cdr:to>
      <cdr:x>0.91725</cdr:x>
      <cdr:y>0.57748</cdr:y>
    </cdr:to>
    <cdr:sp macro="" textlink="">
      <cdr:nvSpPr>
        <cdr:cNvPr id="6" name="Oval 5"/>
        <cdr:cNvSpPr/>
      </cdr:nvSpPr>
      <cdr:spPr>
        <a:xfrm xmlns:a="http://schemas.openxmlformats.org/drawingml/2006/main">
          <a:off x="7772400" y="2082800"/>
          <a:ext cx="304800" cy="685800"/>
        </a:xfrm>
        <a:prstGeom xmlns:a="http://schemas.openxmlformats.org/drawingml/2006/main" prst="ellipse">
          <a:avLst/>
        </a:prstGeom>
        <a:noFill xmlns:a="http://schemas.openxmlformats.org/drawingml/2006/main"/>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0.94321</cdr:x>
      <cdr:y>0.48212</cdr:y>
    </cdr:from>
    <cdr:to>
      <cdr:x>0.97783</cdr:x>
      <cdr:y>0.59338</cdr:y>
    </cdr:to>
    <cdr:sp macro="" textlink="">
      <cdr:nvSpPr>
        <cdr:cNvPr id="7" name="Oval 6"/>
        <cdr:cNvSpPr/>
      </cdr:nvSpPr>
      <cdr:spPr>
        <a:xfrm xmlns:a="http://schemas.openxmlformats.org/drawingml/2006/main">
          <a:off x="8305800" y="2311400"/>
          <a:ext cx="304800" cy="533400"/>
        </a:xfrm>
        <a:prstGeom xmlns:a="http://schemas.openxmlformats.org/drawingml/2006/main" prst="ellipse">
          <a:avLst/>
        </a:prstGeom>
        <a:noFill xmlns:a="http://schemas.openxmlformats.org/drawingml/2006/main"/>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0.7963</cdr:x>
      <cdr:y>0.05051</cdr:y>
    </cdr:from>
    <cdr:to>
      <cdr:x>0.98148</cdr:x>
      <cdr:y>0.38723</cdr:y>
    </cdr:to>
    <cdr:sp macro="" textlink="">
      <cdr:nvSpPr>
        <cdr:cNvPr id="2" name="TextBox 1"/>
        <cdr:cNvSpPr txBox="1"/>
      </cdr:nvSpPr>
      <cdr:spPr>
        <a:xfrm xmlns:a="http://schemas.openxmlformats.org/drawingml/2006/main">
          <a:off x="6553200" y="228600"/>
          <a:ext cx="1524000" cy="152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0.73395</cdr:x>
      <cdr:y>0.10448</cdr:y>
    </cdr:from>
    <cdr:to>
      <cdr:x>1</cdr:x>
      <cdr:y>0.49067</cdr:y>
    </cdr:to>
    <cdr:sp macro="" textlink="">
      <cdr:nvSpPr>
        <cdr:cNvPr id="2" name="TextBox 1"/>
        <cdr:cNvSpPr txBox="1"/>
      </cdr:nvSpPr>
      <cdr:spPr>
        <a:xfrm xmlns:a="http://schemas.openxmlformats.org/drawingml/2006/main">
          <a:off x="6096042" y="533400"/>
          <a:ext cx="2209758" cy="1971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t>Marketing Share: </a:t>
          </a:r>
        </a:p>
        <a:p xmlns:a="http://schemas.openxmlformats.org/drawingml/2006/main">
          <a:r>
            <a:rPr lang="en-US" sz="1800" dirty="0" smtClean="0"/>
            <a:t>Post-farm receipts to food supply chain industries </a:t>
          </a:r>
          <a:endParaRPr lang="en-US" sz="1800" dirty="0"/>
        </a:p>
      </cdr:txBody>
    </cdr:sp>
  </cdr:relSizeAnchor>
</c:userShapes>
</file>

<file path=ppt/drawings/drawing4.xml><?xml version="1.0" encoding="utf-8"?>
<c:userShapes xmlns:c="http://schemas.openxmlformats.org/drawingml/2006/chart">
  <cdr:relSizeAnchor xmlns:cdr="http://schemas.openxmlformats.org/drawingml/2006/chartDrawing">
    <cdr:from>
      <cdr:x>0.09536</cdr:x>
      <cdr:y>0.11902</cdr:y>
    </cdr:from>
    <cdr:to>
      <cdr:x>0.44722</cdr:x>
      <cdr:y>0.34218</cdr:y>
    </cdr:to>
    <cdr:sp macro="" textlink="">
      <cdr:nvSpPr>
        <cdr:cNvPr id="2" name="TextBox 1"/>
        <cdr:cNvSpPr txBox="1"/>
      </cdr:nvSpPr>
      <cdr:spPr>
        <a:xfrm xmlns:a="http://schemas.openxmlformats.org/drawingml/2006/main">
          <a:off x="826101" y="609600"/>
          <a:ext cx="3048000" cy="1143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Source: BLS CPI data, 1997-2011</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4023571" cy="350202"/>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5260130" y="0"/>
            <a:ext cx="4023571" cy="350202"/>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6647499"/>
            <a:ext cx="4023571" cy="350201"/>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5260130" y="6647499"/>
            <a:ext cx="4023571" cy="350201"/>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a:defRPr sz="1200">
                <a:latin typeface="Arial" charset="0"/>
              </a:defRPr>
            </a:lvl1pPr>
          </a:lstStyle>
          <a:p>
            <a:pPr>
              <a:defRPr/>
            </a:pPr>
            <a:fld id="{3725BA56-6EFC-4D03-8AA9-BE61E25A5F29}" type="slidenum">
              <a:rPr lang="en-US"/>
              <a:pPr>
                <a:defRPr/>
              </a:pPr>
              <a:t>‹Nº›</a:t>
            </a:fld>
            <a:endParaRPr lang="en-US"/>
          </a:p>
        </p:txBody>
      </p:sp>
    </p:spTree>
    <p:extLst>
      <p:ext uri="{BB962C8B-B14F-4D97-AF65-F5344CB8AC3E}">
        <p14:creationId xmlns:p14="http://schemas.microsoft.com/office/powerpoint/2010/main" val="1234983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4023571" cy="350202"/>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defRPr sz="1200">
                <a:latin typeface="Arial" charset="0"/>
              </a:defRPr>
            </a:lvl1pPr>
          </a:lstStyle>
          <a:p>
            <a:pPr>
              <a:defRPr/>
            </a:pPr>
            <a:endParaRPr lang="en-US"/>
          </a:p>
        </p:txBody>
      </p:sp>
      <p:sp>
        <p:nvSpPr>
          <p:cNvPr id="22531" name="Rectangle 3"/>
          <p:cNvSpPr>
            <a:spLocks noGrp="1" noChangeArrowheads="1"/>
          </p:cNvSpPr>
          <p:nvPr>
            <p:ph type="dt" idx="1"/>
          </p:nvPr>
        </p:nvSpPr>
        <p:spPr bwMode="auto">
          <a:xfrm>
            <a:off x="5260130" y="0"/>
            <a:ext cx="4023571" cy="350202"/>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a:defRPr sz="1200">
                <a:latin typeface="Arial" charset="0"/>
              </a:defRPr>
            </a:lvl1pPr>
          </a:lstStyle>
          <a:p>
            <a:pPr>
              <a:defRPr/>
            </a:pPr>
            <a:endParaRPr lang="en-US"/>
          </a:p>
        </p:txBody>
      </p:sp>
      <p:sp>
        <p:nvSpPr>
          <p:cNvPr id="44036" name="Rectangle 4"/>
          <p:cNvSpPr>
            <a:spLocks noGrp="1" noRot="1" noChangeAspect="1" noChangeArrowheads="1" noTextEdit="1"/>
          </p:cNvSpPr>
          <p:nvPr>
            <p:ph type="sldImg" idx="2"/>
          </p:nvPr>
        </p:nvSpPr>
        <p:spPr bwMode="auto">
          <a:xfrm>
            <a:off x="2894013" y="525463"/>
            <a:ext cx="3497262" cy="262255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1238144" y="3324542"/>
            <a:ext cx="6807413" cy="314706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6"/>
          <p:cNvSpPr>
            <a:spLocks noGrp="1" noChangeArrowheads="1"/>
          </p:cNvSpPr>
          <p:nvPr>
            <p:ph type="ftr" sz="quarter" idx="4"/>
          </p:nvPr>
        </p:nvSpPr>
        <p:spPr bwMode="auto">
          <a:xfrm>
            <a:off x="0" y="6647499"/>
            <a:ext cx="4023571" cy="350201"/>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defRPr sz="1200">
                <a:latin typeface="Arial" charset="0"/>
              </a:defRPr>
            </a:lvl1pPr>
          </a:lstStyle>
          <a:p>
            <a:pPr>
              <a:defRPr/>
            </a:pPr>
            <a:endParaRPr lang="en-US"/>
          </a:p>
        </p:txBody>
      </p:sp>
      <p:sp>
        <p:nvSpPr>
          <p:cNvPr id="22535" name="Rectangle 7"/>
          <p:cNvSpPr>
            <a:spLocks noGrp="1" noChangeArrowheads="1"/>
          </p:cNvSpPr>
          <p:nvPr>
            <p:ph type="sldNum" sz="quarter" idx="5"/>
          </p:nvPr>
        </p:nvSpPr>
        <p:spPr bwMode="auto">
          <a:xfrm>
            <a:off x="5260130" y="6647499"/>
            <a:ext cx="4023571" cy="350201"/>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a:defRPr sz="1200">
                <a:latin typeface="Arial" charset="0"/>
              </a:defRPr>
            </a:lvl1pPr>
          </a:lstStyle>
          <a:p>
            <a:pPr>
              <a:defRPr/>
            </a:pPr>
            <a:fld id="{0E2A15A6-B002-4D9C-A3A1-3EF7F87B0624}" type="slidenum">
              <a:rPr lang="en-US"/>
              <a:pPr>
                <a:defRPr/>
              </a:pPr>
              <a:t>‹Nº›</a:t>
            </a:fld>
            <a:endParaRPr lang="en-US"/>
          </a:p>
        </p:txBody>
      </p:sp>
    </p:spTree>
    <p:extLst>
      <p:ext uri="{BB962C8B-B14F-4D97-AF65-F5344CB8AC3E}">
        <p14:creationId xmlns:p14="http://schemas.microsoft.com/office/powerpoint/2010/main" val="37858635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3F68E27-9C32-4FD2-85AC-388DDBD138A6}" type="slidenum">
              <a:rPr lang="en-US" smtClean="0"/>
              <a:pPr/>
              <a:t>1</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B237E215-C778-45F7-845D-3B8EB6ADB622}" type="slidenum">
              <a:rPr lang="en-US" sz="1200">
                <a:latin typeface="Arial" charset="0"/>
              </a:rPr>
              <a:pPr algn="r"/>
              <a:t>11</a:t>
            </a:fld>
            <a:endParaRPr lang="en-US" sz="1200" dirty="0">
              <a:latin typeface="Arial" charset="0"/>
            </a:endParaRPr>
          </a:p>
        </p:txBody>
      </p:sp>
      <p:sp>
        <p:nvSpPr>
          <p:cNvPr id="67587"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08B3C3FA-7C44-4B89-B815-5543B0BE9AEE}" type="slidenum">
              <a:rPr lang="en-US" sz="1200">
                <a:latin typeface="Arial" charset="0"/>
              </a:rPr>
              <a:pPr algn="r"/>
              <a:t>11</a:t>
            </a:fld>
            <a:endParaRPr lang="en-US" sz="1200" dirty="0">
              <a:latin typeface="Arial" charset="0"/>
            </a:endParaRPr>
          </a:p>
        </p:txBody>
      </p:sp>
      <p:sp>
        <p:nvSpPr>
          <p:cNvPr id="67588" name="Rectangle 2"/>
          <p:cNvSpPr>
            <a:spLocks noGrp="1" noRot="1" noChangeAspect="1" noChangeArrowheads="1" noTextEdit="1"/>
          </p:cNvSpPr>
          <p:nvPr>
            <p:ph type="sldImg"/>
          </p:nvPr>
        </p:nvSpPr>
        <p:spPr>
          <a:xfrm>
            <a:off x="2892425" y="525463"/>
            <a:ext cx="3497263" cy="2622550"/>
          </a:xfrm>
          <a:ln/>
        </p:spPr>
      </p:sp>
      <p:sp>
        <p:nvSpPr>
          <p:cNvPr id="67589" name="Rectangle 3"/>
          <p:cNvSpPr>
            <a:spLocks noGrp="1" noChangeArrowheads="1"/>
          </p:cNvSpPr>
          <p:nvPr>
            <p:ph type="body" idx="1"/>
          </p:nvPr>
        </p:nvSpPr>
        <p:spPr>
          <a:noFill/>
          <a:ln/>
        </p:spPr>
        <p:txBody>
          <a:bodyPr/>
          <a:lstStyle/>
          <a:p>
            <a:pPr eaLnBrk="1" hangingPunct="1"/>
            <a:r>
              <a:rPr lang="en-US" dirty="0" smtClean="0"/>
              <a:t>Survey</a:t>
            </a:r>
            <a:r>
              <a:rPr lang="en-US" baseline="0" dirty="0" smtClean="0"/>
              <a:t> question: how much did you sell for a gallon of milk and how much did you pay </a:t>
            </a:r>
            <a:r>
              <a:rPr lang="en-US" baseline="0" smtClean="0"/>
              <a:t>for it?</a:t>
            </a:r>
            <a:endParaRPr lang="en-US" dirty="0" smtClean="0"/>
          </a:p>
          <a:p>
            <a:pPr eaLnBrk="1" hangingPunct="1"/>
            <a:r>
              <a:rPr lang="en-US" dirty="0" smtClean="0"/>
              <a:t>First, some background.</a:t>
            </a:r>
          </a:p>
          <a:p>
            <a:pPr eaLnBrk="1" hangingPunct="1"/>
            <a:r>
              <a:rPr lang="en-US" dirty="0" smtClean="0"/>
              <a:t>Looking back over the past thirty years, inflation in general, and for food specifically, has fallen.</a:t>
            </a:r>
          </a:p>
          <a:p>
            <a:pPr eaLnBrk="1" hangingPunct="1"/>
            <a:r>
              <a:rPr lang="en-US" dirty="0" smtClean="0"/>
              <a:t>Also note that the CPI for food moves fairly consistently with the overall CPI.  Historically the two indices have been rather close with an average difference of just 1.3 percentage points since 1970. And just a 0.6 difference since 1990.</a:t>
            </a:r>
          </a:p>
          <a:p>
            <a:pPr eaLnBrk="1" hangingPunct="1"/>
            <a:r>
              <a:rPr lang="en-US" dirty="0" smtClean="0"/>
              <a:t>Recessions: 74-75, 80-82, 1991, 2001-2002</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9CCA8407-4E21-4453-BDC9-8282632FDF8D}" type="slidenum">
              <a:rPr lang="en-US" sz="1200">
                <a:latin typeface="Arial" charset="0"/>
              </a:rPr>
              <a:pPr algn="r"/>
              <a:t>12</a:t>
            </a:fld>
            <a:endParaRPr lang="en-US" sz="1200" dirty="0">
              <a:latin typeface="Arial" charset="0"/>
            </a:endParaRPr>
          </a:p>
        </p:txBody>
      </p:sp>
      <p:sp>
        <p:nvSpPr>
          <p:cNvPr id="61443" name="Rectangle 2"/>
          <p:cNvSpPr>
            <a:spLocks noGrp="1" noRot="1" noChangeAspect="1" noChangeArrowheads="1" noTextEdit="1"/>
          </p:cNvSpPr>
          <p:nvPr>
            <p:ph type="sldImg"/>
          </p:nvPr>
        </p:nvSpPr>
        <p:spPr>
          <a:xfrm>
            <a:off x="2892425" y="523875"/>
            <a:ext cx="3498850" cy="2624138"/>
          </a:xfrm>
          <a:ln/>
        </p:spPr>
      </p:sp>
      <p:sp>
        <p:nvSpPr>
          <p:cNvPr id="61444" name="Rectangle 3"/>
          <p:cNvSpPr>
            <a:spLocks noGrp="1" noChangeArrowheads="1"/>
          </p:cNvSpPr>
          <p:nvPr>
            <p:ph type="body" idx="1"/>
          </p:nvPr>
        </p:nvSpPr>
        <p:spPr>
          <a:xfrm>
            <a:off x="929004" y="3324542"/>
            <a:ext cx="7425692" cy="3148649"/>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9CCA8407-4E21-4453-BDC9-8282632FDF8D}" type="slidenum">
              <a:rPr lang="en-US" sz="1200">
                <a:latin typeface="Arial" charset="0"/>
              </a:rPr>
              <a:pPr algn="r"/>
              <a:t>13</a:t>
            </a:fld>
            <a:endParaRPr lang="en-US" sz="1200" dirty="0">
              <a:latin typeface="Arial" charset="0"/>
            </a:endParaRPr>
          </a:p>
        </p:txBody>
      </p:sp>
      <p:sp>
        <p:nvSpPr>
          <p:cNvPr id="61443" name="Rectangle 2"/>
          <p:cNvSpPr>
            <a:spLocks noGrp="1" noRot="1" noChangeAspect="1" noChangeArrowheads="1" noTextEdit="1"/>
          </p:cNvSpPr>
          <p:nvPr>
            <p:ph type="sldImg"/>
          </p:nvPr>
        </p:nvSpPr>
        <p:spPr>
          <a:xfrm>
            <a:off x="2892425" y="523875"/>
            <a:ext cx="3498850" cy="2624138"/>
          </a:xfrm>
          <a:ln/>
        </p:spPr>
      </p:sp>
      <p:sp>
        <p:nvSpPr>
          <p:cNvPr id="61444" name="Rectangle 3"/>
          <p:cNvSpPr>
            <a:spLocks noGrp="1" noChangeArrowheads="1"/>
          </p:cNvSpPr>
          <p:nvPr>
            <p:ph type="body" idx="1"/>
          </p:nvPr>
        </p:nvSpPr>
        <p:spPr>
          <a:xfrm>
            <a:off x="929004" y="3324542"/>
            <a:ext cx="7425692" cy="3148649"/>
          </a:xfrm>
          <a:noFill/>
          <a:ln/>
        </p:spPr>
        <p:txBody>
          <a:bodyPr/>
          <a:lstStyle/>
          <a:p>
            <a:pPr eaLnBrk="1" hangingPunct="1"/>
            <a:r>
              <a:rPr lang="en-US" dirty="0" smtClean="0"/>
              <a:t>This gives a good idea of  how much of an effect commodity prices can have. If we take out food services, retail trade and food processing are still bigger</a:t>
            </a:r>
            <a:r>
              <a:rPr lang="en-US" baseline="0" dirty="0" smtClean="0"/>
              <a:t> pieces </a:t>
            </a:r>
            <a:r>
              <a:rPr lang="en-US" baseline="0" smtClean="0"/>
              <a:t>of the pie.</a:t>
            </a: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‘Quality of Research Discovery Award’ for 2011, Australian Agricultural and Resource Economics Society (AARES) </a:t>
            </a:r>
            <a:endParaRPr lang="en-US" dirty="0"/>
          </a:p>
        </p:txBody>
      </p:sp>
      <p:sp>
        <p:nvSpPr>
          <p:cNvPr id="4" name="Slide Number Placeholder 3"/>
          <p:cNvSpPr>
            <a:spLocks noGrp="1"/>
          </p:cNvSpPr>
          <p:nvPr>
            <p:ph type="sldNum" sz="quarter" idx="10"/>
          </p:nvPr>
        </p:nvSpPr>
        <p:spPr/>
        <p:txBody>
          <a:bodyPr/>
          <a:lstStyle/>
          <a:p>
            <a:pPr>
              <a:defRPr/>
            </a:pPr>
            <a:fld id="{0E2A15A6-B002-4D9C-A3A1-3EF7F87B0624}" type="slidenum">
              <a:rPr lang="en-US" smtClean="0"/>
              <a:pPr>
                <a:defRPr/>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16AE03EF-C4A6-453F-AD8E-394FF2A8E364}" type="slidenum">
              <a:rPr lang="en-US" sz="1200">
                <a:latin typeface="Arial" charset="0"/>
              </a:rPr>
              <a:pPr algn="r"/>
              <a:t>19</a:t>
            </a:fld>
            <a:endParaRPr lang="en-US" sz="1200" dirty="0">
              <a:latin typeface="Arial"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3B3AFD59-83C1-49F8-A2CD-6C69CFCFD90F}" type="slidenum">
              <a:rPr lang="en-US" sz="1200">
                <a:latin typeface="Arial" charset="0"/>
              </a:rPr>
              <a:pPr algn="r"/>
              <a:t>20</a:t>
            </a:fld>
            <a:endParaRPr lang="en-US" sz="1200" dirty="0">
              <a:latin typeface="Arial"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smtClean="0">
              <a:cs typeface="Times New Roman" pitchFamily="18" charset="0"/>
            </a:endParaRPr>
          </a:p>
          <a:p>
            <a:pPr eaLnBrk="1" hangingPunct="1"/>
            <a:endParaRPr lang="en-US" smtClean="0">
              <a:cs typeface="Times New Roman" pitchFamily="18" charset="0"/>
            </a:endParaRPr>
          </a:p>
          <a:p>
            <a:pPr eaLnBrk="1" hangingPunct="1"/>
            <a:endParaRPr lang="en-US" smtClean="0"/>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10008350-BE1E-4B76-AF27-193358360EC7}" type="slidenum">
              <a:rPr lang="en-US" sz="1200">
                <a:latin typeface="Arial" charset="0"/>
              </a:rPr>
              <a:pPr algn="r"/>
              <a:t>22</a:t>
            </a:fld>
            <a:endParaRPr lang="en-US" sz="1200" dirty="0">
              <a:latin typeface="Arial"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r>
              <a:rPr lang="en-US" dirty="0" smtClean="0"/>
              <a:t>Beef: structural inflation</a:t>
            </a:r>
          </a:p>
          <a:p>
            <a:pPr eaLnBrk="1" hangingPunct="1"/>
            <a:r>
              <a:rPr lang="en-US" dirty="0" smtClean="0"/>
              <a:t>Pork: less so</a:t>
            </a:r>
          </a:p>
          <a:p>
            <a:pPr eaLnBrk="1" hangingPunct="1"/>
            <a:r>
              <a:rPr lang="en-US" dirty="0" smtClean="0"/>
              <a:t>Other meats: largely rely on forecasts</a:t>
            </a:r>
            <a:r>
              <a:rPr lang="en-US" baseline="0" dirty="0" smtClean="0"/>
              <a:t> from MTED, autoregressive approach and historical </a:t>
            </a:r>
            <a:r>
              <a:rPr lang="en-US" baseline="0" dirty="0" err="1" smtClean="0"/>
              <a:t>comovement</a:t>
            </a:r>
            <a:r>
              <a:rPr lang="en-US" baseline="0" dirty="0" smtClean="0"/>
              <a:t> with major categories</a:t>
            </a:r>
          </a:p>
          <a:p>
            <a:pPr eaLnBrk="1" hangingPunct="1"/>
            <a:r>
              <a:rPr lang="en-US" baseline="0" dirty="0" smtClean="0"/>
              <a:t>Poultry: </a:t>
            </a:r>
            <a:endParaRPr lang="en-US" dirty="0" smtClean="0"/>
          </a:p>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570AB84B-B188-4BC1-932C-EA802A647BC5}" type="slidenum">
              <a:rPr lang="en-US" sz="1200">
                <a:latin typeface="Arial" charset="0"/>
              </a:rPr>
              <a:pPr algn="r"/>
              <a:t>23</a:t>
            </a:fld>
            <a:endParaRPr lang="en-US" sz="1200" dirty="0">
              <a:latin typeface="Arial"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1423F595-8DDB-4A9D-9C12-FF0DF503DB16}" type="slidenum">
              <a:rPr lang="en-US" sz="1200">
                <a:latin typeface="Arial" charset="0"/>
              </a:rPr>
              <a:pPr algn="r"/>
              <a:t>24</a:t>
            </a:fld>
            <a:endParaRPr lang="en-US" sz="1200" dirty="0">
              <a:latin typeface="Arial"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pPr eaLnBrk="1" hangingPunct="1"/>
            <a:endParaRPr lang="en-US" smtClean="0"/>
          </a:p>
        </p:txBody>
      </p:sp>
      <p:sp>
        <p:nvSpPr>
          <p:cNvPr id="101380" name="Slide Number Placeholder 3"/>
          <p:cNvSpPr txBox="1">
            <a:spLocks noGrp="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9256B608-8F71-496A-A5D0-15EFABFAE2BB}" type="slidenum">
              <a:rPr lang="en-US" sz="1200">
                <a:latin typeface="Arial" charset="0"/>
              </a:rPr>
              <a:pPr algn="r"/>
              <a:t>25</a:t>
            </a:fld>
            <a:endParaRPr lang="en-US" sz="1200" dirty="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2895600" y="525463"/>
            <a:ext cx="3497263" cy="2622550"/>
          </a:xfrm>
          <a:ln/>
        </p:spPr>
      </p:sp>
      <p:sp>
        <p:nvSpPr>
          <p:cNvPr id="57347" name="Rectangle 3"/>
          <p:cNvSpPr>
            <a:spLocks noGrp="1" noChangeArrowheads="1"/>
          </p:cNvSpPr>
          <p:nvPr>
            <p:ph type="body" idx="1"/>
          </p:nvPr>
        </p:nvSpPr>
        <p:spPr>
          <a:noFill/>
          <a:ln/>
        </p:spPr>
        <p:txBody>
          <a:bodyPr/>
          <a:lstStyle/>
          <a:p>
            <a:pPr eaLnBrk="1" hangingPunct="1"/>
            <a:r>
              <a:rPr lang="en-US" dirty="0" smtClean="0">
                <a:cs typeface="Times New Roman" pitchFamily="18" charset="0"/>
              </a:rPr>
              <a:t> 2011 is year only, not decade.</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659222B9-2ED2-4968-8966-3E8198C655FC}" type="slidenum">
              <a:rPr lang="en-US" sz="1200">
                <a:latin typeface="Arial" charset="0"/>
              </a:rPr>
              <a:pPr algn="r"/>
              <a:t>27</a:t>
            </a:fld>
            <a:endParaRPr lang="en-US" sz="1200" dirty="0">
              <a:latin typeface="Arial"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0C49D9C3-61CA-4F94-A012-34695C7DA303}" type="slidenum">
              <a:rPr lang="en-US" sz="1200">
                <a:latin typeface="Arial" charset="0"/>
              </a:rPr>
              <a:pPr algn="r"/>
              <a:t>4</a:t>
            </a:fld>
            <a:endParaRPr lang="en-US" sz="1200" dirty="0">
              <a:latin typeface="Arial"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dirty="0" smtClean="0"/>
              <a:t>Circles:</a:t>
            </a:r>
            <a:r>
              <a:rPr lang="en-US" baseline="0" dirty="0" smtClean="0"/>
              <a:t> During both spikes, the food-CPI outpaced all items. Also note that the peak in 2011 does not compare to 2008.</a:t>
            </a:r>
            <a:endParaRPr lang="en-US" dirty="0" smtClean="0"/>
          </a:p>
          <a:p>
            <a:pPr eaLnBrk="1" hangingPunct="1"/>
            <a:endParaRPr lang="en-US" dirty="0" smtClean="0"/>
          </a:p>
          <a:p>
            <a:pPr eaLnBrk="1" hangingPunct="1"/>
            <a:r>
              <a:rPr lang="en-US" dirty="0" smtClean="0"/>
              <a:t>Looking back over the past thirty years, inflation in general, and for food specifically, has fallen.</a:t>
            </a:r>
          </a:p>
          <a:p>
            <a:pPr eaLnBrk="1" hangingPunct="1"/>
            <a:r>
              <a:rPr lang="en-US" dirty="0" smtClean="0"/>
              <a:t>Also note that the CPI for food moves fairly consistently with the overall CPI.  Historically the two indices have been rather close with an average difference of just 1.3 percentage points since 1970. And just a 0.6 difference since 1990.</a:t>
            </a:r>
          </a:p>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FAH a lot</a:t>
            </a:r>
            <a:r>
              <a:rPr lang="en-US" baseline="0" dirty="0" smtClean="0"/>
              <a:t> more volatile than FAFH. Note that difference in growth between the two even wider in 2011 than it was in 2008.</a:t>
            </a:r>
            <a:endParaRPr lang="en-US" dirty="0"/>
          </a:p>
        </p:txBody>
      </p:sp>
      <p:sp>
        <p:nvSpPr>
          <p:cNvPr id="4" name="Slide Number Placeholder 3"/>
          <p:cNvSpPr>
            <a:spLocks noGrp="1"/>
          </p:cNvSpPr>
          <p:nvPr>
            <p:ph type="sldNum" sz="quarter" idx="10"/>
          </p:nvPr>
        </p:nvSpPr>
        <p:spPr/>
        <p:txBody>
          <a:bodyPr/>
          <a:lstStyle/>
          <a:p>
            <a:pPr>
              <a:defRPr/>
            </a:pPr>
            <a:fld id="{0E2A15A6-B002-4D9C-A3A1-3EF7F87B0624}"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B5E07F87-FD3C-4EDA-BAE1-B3A98E07278E}" type="slidenum">
              <a:rPr lang="en-US" sz="1200">
                <a:latin typeface="Arial" charset="0"/>
              </a:rPr>
              <a:pPr algn="r"/>
              <a:t>6</a:t>
            </a:fld>
            <a:endParaRPr lang="en-US" sz="1200" dirty="0">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dirty="0" smtClean="0"/>
              <a:t>Energy prices are more volatile. Food and services less so. Food is more in line with the overall variability of services.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5260130" y="6647499"/>
            <a:ext cx="4023571" cy="350201"/>
          </a:xfrm>
          <a:prstGeom prst="rect">
            <a:avLst/>
          </a:prstGeom>
          <a:noFill/>
          <a:ln w="9525">
            <a:noFill/>
            <a:miter lim="800000"/>
            <a:headEnd/>
            <a:tailEnd/>
          </a:ln>
        </p:spPr>
        <p:txBody>
          <a:bodyPr lIns="91294" tIns="45647" rIns="91294" bIns="45647" anchor="b"/>
          <a:lstStyle/>
          <a:p>
            <a:pPr algn="r"/>
            <a:fld id="{D7D13993-46CC-453D-965D-24DE2F7A901F}" type="slidenum">
              <a:rPr lang="en-US" sz="1200">
                <a:latin typeface="Arial" charset="0"/>
              </a:rPr>
              <a:pPr algn="r"/>
              <a:t>7</a:t>
            </a:fld>
            <a:endParaRPr lang="en-US" sz="12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dirty="0" smtClean="0"/>
              <a:t>First point-FAH vs. FAFH. More important among different food categories than for food as a whole.</a:t>
            </a:r>
          </a:p>
          <a:p>
            <a:pPr eaLnBrk="1" hangingPunct="1"/>
            <a:r>
              <a:rPr lang="en-US" dirty="0" smtClean="0"/>
              <a:t>Second point-</a:t>
            </a:r>
            <a:r>
              <a:rPr lang="en-US" baseline="0" dirty="0" smtClean="0"/>
              <a:t>Heterogeneous competition, particularly supercenters.</a:t>
            </a:r>
          </a:p>
          <a:p>
            <a:pPr eaLnBrk="1" hangingPunct="1"/>
            <a:r>
              <a:rPr lang="en-US" baseline="0" dirty="0" smtClean="0"/>
              <a:t>Third point – Influence of manufacturers as well as retailers, relative importance of NBs and PLs.</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Changes in demand probably</a:t>
            </a:r>
            <a:r>
              <a:rPr lang="en-US" baseline="0" dirty="0" smtClean="0"/>
              <a:t> not a huge driver of price changes over last decade, but something we can monitor using Homescan and other data resources. Can play a larger factor in the long term.</a:t>
            </a:r>
          </a:p>
          <a:p>
            <a:r>
              <a:rPr lang="en-US" baseline="0" dirty="0" smtClean="0"/>
              <a:t>Demand for non-caloric drinks is up considerably, which are included in nonalcoholic </a:t>
            </a:r>
            <a:r>
              <a:rPr lang="en-US" baseline="0" dirty="0" err="1" smtClean="0"/>
              <a:t>bevs</a:t>
            </a:r>
            <a:r>
              <a:rPr lang="en-US" baseline="0" dirty="0" smtClean="0"/>
              <a:t>.</a:t>
            </a:r>
          </a:p>
          <a:p>
            <a:r>
              <a:rPr lang="en-US" baseline="0" dirty="0" smtClean="0"/>
              <a:t>Fish demand is up.</a:t>
            </a:r>
          </a:p>
          <a:p>
            <a:r>
              <a:rPr lang="en-US" baseline="0" dirty="0" smtClean="0"/>
              <a:t>Consumers seem to be trading refined grains for whole grains.</a:t>
            </a:r>
          </a:p>
          <a:p>
            <a:r>
              <a:rPr lang="en-US" baseline="0" dirty="0" smtClean="0"/>
              <a:t>Fruit ticking up slightly while sweet packaged foods dropping slightly, possible substitution there.</a:t>
            </a:r>
            <a:endParaRPr lang="en-US" dirty="0"/>
          </a:p>
        </p:txBody>
      </p:sp>
      <p:sp>
        <p:nvSpPr>
          <p:cNvPr id="4" name="Slide Number Placeholder 3"/>
          <p:cNvSpPr>
            <a:spLocks noGrp="1"/>
          </p:cNvSpPr>
          <p:nvPr>
            <p:ph type="sldNum" sz="quarter" idx="10"/>
          </p:nvPr>
        </p:nvSpPr>
        <p:spPr/>
        <p:txBody>
          <a:bodyPr/>
          <a:lstStyle/>
          <a:p>
            <a:pPr>
              <a:defRPr/>
            </a:pPr>
            <a:fld id="{0E2A15A6-B002-4D9C-A3A1-3EF7F87B0624}"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does this</a:t>
            </a:r>
            <a:r>
              <a:rPr lang="en-US" baseline="0" dirty="0" smtClean="0"/>
              <a:t> matter? There is evidence that prices are lower at nontraditional formats and that decisions are different at these formats. </a:t>
            </a:r>
            <a:endParaRPr lang="en-US" dirty="0"/>
          </a:p>
        </p:txBody>
      </p:sp>
      <p:sp>
        <p:nvSpPr>
          <p:cNvPr id="4" name="Slide Number Placeholder 3"/>
          <p:cNvSpPr>
            <a:spLocks noGrp="1"/>
          </p:cNvSpPr>
          <p:nvPr>
            <p:ph type="sldNum" sz="quarter" idx="10"/>
          </p:nvPr>
        </p:nvSpPr>
        <p:spPr/>
        <p:txBody>
          <a:bodyPr/>
          <a:lstStyle/>
          <a:p>
            <a:pPr>
              <a:defRPr/>
            </a:pPr>
            <a:fld id="{0E2A15A6-B002-4D9C-A3A1-3EF7F87B0624}"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Supercenters are the biggest story, driven by Wal-Mart. All other includes, and is</a:t>
            </a:r>
            <a:r>
              <a:rPr lang="en-US" baseline="0" dirty="0" smtClean="0"/>
              <a:t> dominated by,</a:t>
            </a:r>
            <a:r>
              <a:rPr lang="en-US" dirty="0" smtClean="0"/>
              <a:t> dollar stores. </a:t>
            </a:r>
          </a:p>
          <a:p>
            <a:r>
              <a:rPr lang="en-US" dirty="0" smtClean="0"/>
              <a:t>Mass</a:t>
            </a:r>
            <a:r>
              <a:rPr lang="en-US" baseline="0" dirty="0" smtClean="0"/>
              <a:t> merchandisers: nonfood GM retailers, such as Wal-Mart and Target regular stores.</a:t>
            </a:r>
            <a:endParaRPr lang="en-US" dirty="0"/>
          </a:p>
        </p:txBody>
      </p:sp>
      <p:sp>
        <p:nvSpPr>
          <p:cNvPr id="4" name="Slide Number Placeholder 3"/>
          <p:cNvSpPr>
            <a:spLocks noGrp="1"/>
          </p:cNvSpPr>
          <p:nvPr>
            <p:ph type="sldNum" sz="quarter" idx="10"/>
          </p:nvPr>
        </p:nvSpPr>
        <p:spPr/>
        <p:txBody>
          <a:bodyPr/>
          <a:lstStyle/>
          <a:p>
            <a:pPr>
              <a:defRPr/>
            </a:pPr>
            <a:fld id="{0E2A15A6-B002-4D9C-A3A1-3EF7F87B0624}"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8C50F4-D5A2-4EA1-9646-538413C9AA66}"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87E738-DA0B-4B4E-925A-6DF6BC74E1F5}"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9167C2-2790-4BBA-BE04-2C3718D7F92D}" type="slidenum">
              <a:rPr lang="en-US"/>
              <a:pPr>
                <a:defRPr/>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dirty="0" smtClean="0"/>
              <a:t>Click to edit Master title style</a:t>
            </a:r>
            <a:endParaRPr lang="en-US" dirty="0"/>
          </a:p>
        </p:txBody>
      </p:sp>
      <p:sp>
        <p:nvSpPr>
          <p:cNvPr id="3" name="Chart Placeholder 2"/>
          <p:cNvSpPr>
            <a:spLocks noGrp="1"/>
          </p:cNvSpPr>
          <p:nvPr>
            <p:ph type="chart"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February 18, 2010</a:t>
            </a:r>
            <a:endParaRPr lang="en-US" dirty="0"/>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February 18, 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February 18, 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February 18, 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February 18, 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February 18, 2010</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February 18, 2010</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A2EC9F-5944-42E8-90BE-6150EABEBF80}" type="slidenum">
              <a:rPr lang="en-US"/>
              <a:pPr>
                <a:defRPr/>
              </a:pPr>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February 18, 2010</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February 18, 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February 18, 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February 18, 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February 18, 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3B59B-3792-43F6-9176-92B9EC8CECAB}" type="slidenum">
              <a:rPr lang="en-US" smtClean="0"/>
              <a:pPr/>
              <a:t>‹Nº›</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r>
              <a:rPr lang="en-US" smtClean="0"/>
              <a:t>February 18, 2010</a:t>
            </a:r>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178C50F4-D5A2-4EA1-9646-538413C9AA66}" type="slidenum">
              <a:rPr lang="en-US" smtClean="0"/>
              <a:pPr>
                <a:defRPr/>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r>
              <a:rPr lang="en-US" smtClean="0"/>
              <a:t>February 18, 2010</a:t>
            </a:r>
            <a:endParaRPr lang="en-US"/>
          </a:p>
        </p:txBody>
      </p:sp>
      <p:sp>
        <p:nvSpPr>
          <p:cNvPr id="9" name="Slide Number Placeholder 8"/>
          <p:cNvSpPr>
            <a:spLocks noGrp="1"/>
          </p:cNvSpPr>
          <p:nvPr>
            <p:ph type="sldNum" sz="quarter" idx="15"/>
          </p:nvPr>
        </p:nvSpPr>
        <p:spPr/>
        <p:txBody>
          <a:bodyPr rtlCol="0"/>
          <a:lstStyle/>
          <a:p>
            <a:pPr>
              <a:defRPr/>
            </a:pPr>
            <a:fld id="{F7A2EC9F-5944-42E8-90BE-6150EABEBF80}" type="slidenum">
              <a:rPr lang="en-US" smtClean="0"/>
              <a:pPr>
                <a:defRPr/>
              </a:pPr>
              <a:t>‹Nº›</a:t>
            </a:fld>
            <a:endParaRPr lang="en-US"/>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r>
              <a:rPr lang="en-US" smtClean="0"/>
              <a:t>February 18, 2010</a:t>
            </a:r>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488A2822-7869-48FF-BCCD-CEDDAE637F7E}" type="slidenum">
              <a:rPr lang="en-US" smtClean="0"/>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r>
              <a:rPr lang="en-US" smtClean="0"/>
              <a:t>February 18, 2010</a:t>
            </a: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0E017D5-85D7-4200-B32C-BAE2769E470B}" type="slidenum">
              <a:rPr lang="en-US" smtClean="0"/>
              <a:pPr>
                <a:defRPr/>
              </a:pPr>
              <a:t>‹Nº›</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r>
              <a:rPr lang="en-US" smtClean="0"/>
              <a:t>February 18, 2010</a:t>
            </a: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239E5B2-8CAD-4711-BAA8-2B30B4BB0AE3}" type="slidenum">
              <a:rPr lang="en-US" smtClean="0"/>
              <a:pPr>
                <a:defRPr/>
              </a:pPr>
              <a:t>‹Nº›</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8A2822-7869-48FF-BCCD-CEDDAE637F7E}" type="slidenum">
              <a:rPr lang="en-US"/>
              <a:pPr>
                <a:defRPr/>
              </a:pPr>
              <a:t>‹Nº›</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r>
              <a:rPr lang="en-US" smtClean="0"/>
              <a:t>February 18, 2010</a:t>
            </a:r>
            <a:endParaRPr lang="en-US"/>
          </a:p>
        </p:txBody>
      </p:sp>
      <p:sp>
        <p:nvSpPr>
          <p:cNvPr id="7" name="Slide Number Placeholder 6"/>
          <p:cNvSpPr>
            <a:spLocks noGrp="1"/>
          </p:cNvSpPr>
          <p:nvPr>
            <p:ph type="sldNum" sz="quarter" idx="11"/>
          </p:nvPr>
        </p:nvSpPr>
        <p:spPr/>
        <p:txBody>
          <a:bodyPr rtlCol="0"/>
          <a:lstStyle/>
          <a:p>
            <a:pPr>
              <a:defRPr/>
            </a:pPr>
            <a:fld id="{C034FF2F-D0CE-49BE-8745-6AB913B51D4B}" type="slidenum">
              <a:rPr lang="en-US" smtClean="0"/>
              <a:pPr>
                <a:defRPr/>
              </a:pPr>
              <a:t>‹Nº›</a:t>
            </a:fld>
            <a:endParaRPr lang="en-US"/>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February 18, 2010</a:t>
            </a:r>
            <a:endParaRPr lang="en-US"/>
          </a:p>
        </p:txBody>
      </p:sp>
      <p:sp>
        <p:nvSpPr>
          <p:cNvPr id="4" name="Slide Number Placeholder 3"/>
          <p:cNvSpPr>
            <a:spLocks noGrp="1"/>
          </p:cNvSpPr>
          <p:nvPr>
            <p:ph type="sldNum" sz="quarter" idx="12"/>
          </p:nvPr>
        </p:nvSpPr>
        <p:spPr/>
        <p:txBody>
          <a:bodyPr/>
          <a:lstStyle/>
          <a:p>
            <a:pPr>
              <a:defRPr/>
            </a:pPr>
            <a:fld id="{CE265EF1-D3A4-43BD-94F0-F4202532AF4D}" type="slidenum">
              <a:rPr lang="en-US" smtClean="0"/>
              <a:pPr>
                <a:defRPr/>
              </a:pPr>
              <a:t>‹Nº›</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r>
              <a:rPr lang="en-US" smtClean="0"/>
              <a:t>February 18, 2010</a:t>
            </a:r>
            <a:endParaRPr lang="en-US"/>
          </a:p>
        </p:txBody>
      </p:sp>
      <p:sp>
        <p:nvSpPr>
          <p:cNvPr id="22" name="Slide Number Placeholder 21"/>
          <p:cNvSpPr>
            <a:spLocks noGrp="1"/>
          </p:cNvSpPr>
          <p:nvPr>
            <p:ph type="sldNum" sz="quarter" idx="15"/>
          </p:nvPr>
        </p:nvSpPr>
        <p:spPr/>
        <p:txBody>
          <a:bodyPr rtlCol="0"/>
          <a:lstStyle/>
          <a:p>
            <a:pPr>
              <a:defRPr/>
            </a:pPr>
            <a:fld id="{CC08AF0E-E933-4D38-89D1-82C85275106D}" type="slidenum">
              <a:rPr lang="en-US" smtClean="0"/>
              <a:pPr>
                <a:defRPr/>
              </a:pPr>
              <a:t>‹Nº›</a:t>
            </a:fld>
            <a:endParaRPr lang="en-US"/>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r>
              <a:rPr lang="en-US" smtClean="0"/>
              <a:t>February 18, 2010</a:t>
            </a:r>
            <a:endParaRPr lang="en-US"/>
          </a:p>
        </p:txBody>
      </p:sp>
      <p:sp>
        <p:nvSpPr>
          <p:cNvPr id="18" name="Slide Number Placeholder 17"/>
          <p:cNvSpPr>
            <a:spLocks noGrp="1"/>
          </p:cNvSpPr>
          <p:nvPr>
            <p:ph type="sldNum" sz="quarter" idx="11"/>
          </p:nvPr>
        </p:nvSpPr>
        <p:spPr/>
        <p:txBody>
          <a:bodyPr rtlCol="0"/>
          <a:lstStyle/>
          <a:p>
            <a:pPr>
              <a:defRPr/>
            </a:pPr>
            <a:fld id="{6BAB3326-5269-408A-AA4D-3AF4B276E130}" type="slidenum">
              <a:rPr lang="en-US" smtClean="0"/>
              <a:pPr>
                <a:defRPr/>
              </a:pPr>
              <a:t>‹Nº›</a:t>
            </a:fld>
            <a:endParaRPr lang="en-US"/>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February 18, 2010</a:t>
            </a: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C87E738-DA0B-4B4E-925A-6DF6BC74E1F5}" type="slidenum">
              <a:rPr lang="en-US" smtClean="0"/>
              <a:pPr>
                <a:defRPr/>
              </a:pPr>
              <a:t>‹Nº›</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February 18, 2010</a:t>
            </a: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D9167C2-2790-4BBA-BE04-2C3718D7F92D}" type="slidenum">
              <a:rPr lang="en-US" smtClean="0"/>
              <a:pPr>
                <a:defRPr/>
              </a:pPr>
              <a:t>‹Nº›</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dirty="0" smtClean="0"/>
              <a:t>Click to edit Master title style</a:t>
            </a:r>
            <a:endParaRPr lang="en-US" dirty="0"/>
          </a:p>
        </p:txBody>
      </p:sp>
      <p:sp>
        <p:nvSpPr>
          <p:cNvPr id="3" name="Chart Placeholder 2"/>
          <p:cNvSpPr>
            <a:spLocks noGrp="1"/>
          </p:cNvSpPr>
          <p:nvPr>
            <p:ph type="chart" idx="1"/>
          </p:nvPr>
        </p:nvSpPr>
        <p:spPr>
          <a:xfrm>
            <a:off x="457200" y="1600200"/>
            <a:ext cx="8229600" cy="4530725"/>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5"/>
          <p:cNvSpPr/>
          <p:nvPr userDrawn="1"/>
        </p:nvSpPr>
        <p:spPr>
          <a:xfrm>
            <a:off x="8153400" y="5791200"/>
            <a:ext cx="535724" cy="307777"/>
          </a:xfrm>
          <a:prstGeom prst="rect">
            <a:avLst/>
          </a:prstGeom>
        </p:spPr>
        <p:txBody>
          <a:bodyPr wrap="none">
            <a:spAutoFit/>
          </a:bodyPr>
          <a:lstStyle/>
          <a:p>
            <a:fld id="{92F365AB-BF81-4819-93BE-DB26D511B72D}" type="slidenum">
              <a:rPr lang="en-US" sz="1400" b="1" i="0" baseline="0" smtClean="0">
                <a:solidFill>
                  <a:schemeClr val="bg1"/>
                </a:solidFill>
              </a:rPr>
              <a:pPr/>
              <a:t>‹Nº›</a:t>
            </a:fld>
            <a:endParaRPr lang="en-US" sz="1400" b="1" i="0" baseline="0" dirty="0">
              <a:solidFill>
                <a:schemeClr val="bg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E017D5-85D7-4200-B32C-BAE2769E470B}"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239E5B2-8CAD-4711-BAA8-2B30B4BB0AE3}"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034FF2F-D0CE-49BE-8745-6AB913B51D4B}"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E265EF1-D3A4-43BD-94F0-F4202532AF4D}"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08AF0E-E933-4D38-89D1-82C85275106D}"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18,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AB3326-5269-408A-AA4D-3AF4B276E130}"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150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9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smtClean="0"/>
            </a:lvl1pPr>
          </a:lstStyle>
          <a:p>
            <a:pPr>
              <a:defRPr/>
            </a:pPr>
            <a:r>
              <a:rPr lang="en-US" smtClean="0"/>
              <a:t>February 18, 2010</a:t>
            </a:r>
            <a:endParaRPr lang="en-US"/>
          </a:p>
        </p:txBody>
      </p:sp>
      <p:sp>
        <p:nvSpPr>
          <p:cNvPr id="829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smtClean="0"/>
            </a:lvl1pPr>
          </a:lstStyle>
          <a:p>
            <a:pPr>
              <a:defRPr/>
            </a:pPr>
            <a:endParaRPr lang="en-US"/>
          </a:p>
        </p:txBody>
      </p:sp>
      <p:sp>
        <p:nvSpPr>
          <p:cNvPr id="829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smtClean="0"/>
            </a:lvl1pPr>
          </a:lstStyle>
          <a:p>
            <a:pPr>
              <a:defRPr/>
            </a:pPr>
            <a:fld id="{1FA429D4-DFB9-4F5C-B40C-C42D8F5B06D3}"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3" r:id="rId12"/>
    <p:sldLayoutId id="2147483762"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February 18, 2010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3B59B-3792-43F6-9176-92B9EC8CECA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ftr="0" dt="0"/>
  <p:txStyles>
    <p:titleStyle>
      <a:lvl1pPr algn="ctr"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r>
              <a:rPr lang="en-US" smtClean="0"/>
              <a:t>February 18, 2010</a:t>
            </a:r>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1FA429D4-DFB9-4F5C-B40C-C42D8F5B06D3}" type="slidenum">
              <a:rPr lang="en-US" smtClean="0"/>
              <a:pPr>
                <a:defRPr/>
              </a:pPr>
              <a:t>‹Nº›</a:t>
            </a:fld>
            <a:endParaRPr lang="en-US"/>
          </a:p>
        </p:txBody>
      </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8" Type="http://schemas.openxmlformats.org/officeDocument/2006/relationships/hyperlink" Target="http://data.bls.gov/PDQ/outside.jsp?survey=wp" TargetMode="External"/><Relationship Id="rId3" Type="http://schemas.openxmlformats.org/officeDocument/2006/relationships/hyperlink" Target="http://www.ers.usda.gov/Briefing/CPIFoodAndExpenditures/Data/cpiforecasts.htm" TargetMode="External"/><Relationship Id="rId7" Type="http://schemas.openxmlformats.org/officeDocument/2006/relationships/hyperlink" Target="http://data.bls.gov/PDQ/outside.jsp?survey=cu" TargetMode="External"/><Relationship Id="rId2" Type="http://schemas.openxmlformats.org/officeDocument/2006/relationships/notesSlide" Target="../notesSlides/notesSlide20.xml"/><Relationship Id="rId1" Type="http://schemas.openxmlformats.org/officeDocument/2006/relationships/slideLayout" Target="../slideLayouts/slideLayout26.xml"/><Relationship Id="rId6" Type="http://schemas.openxmlformats.org/officeDocument/2006/relationships/hyperlink" Target="http://www.ers.usda.gov/Publications/ERR105/" TargetMode="External"/><Relationship Id="rId11" Type="http://schemas.openxmlformats.org/officeDocument/2006/relationships/hyperlink" Target="http://www.imf.org/external/np/res/commod/index.asp" TargetMode="External"/><Relationship Id="rId5" Type="http://schemas.openxmlformats.org/officeDocument/2006/relationships/hyperlink" Target="http://www.ers.usda.gov/Publications/EIB75/" TargetMode="External"/><Relationship Id="rId10" Type="http://schemas.openxmlformats.org/officeDocument/2006/relationships/hyperlink" Target="http://www.ams.usda.gov/mnreports/fvwretail.pdf" TargetMode="External"/><Relationship Id="rId4" Type="http://schemas.openxmlformats.org/officeDocument/2006/relationships/hyperlink" Target="http://www.ers.usda.gov/publications/err129/" TargetMode="External"/><Relationship Id="rId9" Type="http://schemas.openxmlformats.org/officeDocument/2006/relationships/hyperlink" Target="http://data.bls.gov/PDQ/outside.jsp?survey=ap"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mailto:rvolpe@ers.usda.gov" TargetMode="External"/><Relationship Id="rId2" Type="http://schemas.openxmlformats.org/officeDocument/2006/relationships/notesSlide" Target="../notesSlides/notesSlide21.xml"/><Relationship Id="rId1" Type="http://schemas.openxmlformats.org/officeDocument/2006/relationships/slideLayout" Target="../slideLayouts/slideLayout31.xml"/><Relationship Id="rId4" Type="http://schemas.openxmlformats.org/officeDocument/2006/relationships/hyperlink" Target="http://www.ers.usda.gov/Briefing/CPIFoodAndExpenditures/"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1752600" y="609600"/>
            <a:ext cx="7391400" cy="1524000"/>
          </a:xfrm>
        </p:spPr>
        <p:txBody>
          <a:bodyPr>
            <a:normAutofit fontScale="90000"/>
          </a:bodyPr>
          <a:lstStyle/>
          <a:p>
            <a:pPr eaLnBrk="1" hangingPunct="1"/>
            <a:r>
              <a:rPr lang="en-US" sz="4500" b="1" dirty="0" smtClean="0"/>
              <a:t>Outlook for U.S. Retail Food Prices and Inflation, 2012</a:t>
            </a:r>
          </a:p>
        </p:txBody>
      </p:sp>
      <p:sp>
        <p:nvSpPr>
          <p:cNvPr id="23555" name="Rectangle 3"/>
          <p:cNvSpPr>
            <a:spLocks noGrp="1" noChangeArrowheads="1"/>
          </p:cNvSpPr>
          <p:nvPr>
            <p:ph type="subTitle" idx="1"/>
          </p:nvPr>
        </p:nvSpPr>
        <p:spPr>
          <a:xfrm>
            <a:off x="1143000" y="4267200"/>
            <a:ext cx="8001000" cy="2590800"/>
          </a:xfrm>
        </p:spPr>
        <p:txBody>
          <a:bodyPr>
            <a:normAutofit fontScale="92500" lnSpcReduction="10000"/>
          </a:bodyPr>
          <a:lstStyle/>
          <a:p>
            <a:pPr algn="ctr" eaLnBrk="1" hangingPunct="1">
              <a:lnSpc>
                <a:spcPct val="80000"/>
              </a:lnSpc>
            </a:pPr>
            <a:r>
              <a:rPr lang="en-US" sz="3000" b="1" dirty="0" smtClean="0"/>
              <a:t>Richard Volpe, Ph.D.</a:t>
            </a:r>
          </a:p>
          <a:p>
            <a:pPr algn="ctr" eaLnBrk="1" hangingPunct="1">
              <a:lnSpc>
                <a:spcPct val="80000"/>
              </a:lnSpc>
            </a:pPr>
            <a:r>
              <a:rPr lang="en-US" sz="2200" dirty="0" smtClean="0"/>
              <a:t>Food Markets Branch</a:t>
            </a:r>
          </a:p>
          <a:p>
            <a:pPr algn="ctr" eaLnBrk="1" hangingPunct="1">
              <a:lnSpc>
                <a:spcPct val="80000"/>
              </a:lnSpc>
            </a:pPr>
            <a:r>
              <a:rPr lang="en-US" sz="2200" dirty="0" smtClean="0"/>
              <a:t>Food Economics Division</a:t>
            </a:r>
          </a:p>
          <a:p>
            <a:pPr algn="ctr" eaLnBrk="1" hangingPunct="1">
              <a:lnSpc>
                <a:spcPct val="80000"/>
              </a:lnSpc>
            </a:pPr>
            <a:r>
              <a:rPr lang="en-US" sz="2200" dirty="0" smtClean="0"/>
              <a:t>ERS-USDA</a:t>
            </a:r>
          </a:p>
          <a:p>
            <a:pPr algn="ctr" eaLnBrk="1" hangingPunct="1">
              <a:lnSpc>
                <a:spcPct val="80000"/>
              </a:lnSpc>
            </a:pPr>
            <a:endParaRPr lang="en-US" sz="1400" dirty="0" smtClean="0"/>
          </a:p>
          <a:p>
            <a:pPr algn="ctr" eaLnBrk="1" hangingPunct="1">
              <a:lnSpc>
                <a:spcPct val="80000"/>
              </a:lnSpc>
            </a:pPr>
            <a:endParaRPr lang="en-US" sz="1400" dirty="0" smtClean="0"/>
          </a:p>
          <a:p>
            <a:pPr algn="ctr">
              <a:lnSpc>
                <a:spcPct val="60000"/>
              </a:lnSpc>
              <a:spcAft>
                <a:spcPts val="600"/>
              </a:spcAft>
            </a:pPr>
            <a:r>
              <a:rPr lang="en-US" sz="3000" b="1" dirty="0" smtClean="0"/>
              <a:t>USDA Agricultural Outlook Forum</a:t>
            </a:r>
          </a:p>
          <a:p>
            <a:pPr algn="ctr">
              <a:lnSpc>
                <a:spcPct val="60000"/>
              </a:lnSpc>
              <a:spcAft>
                <a:spcPts val="600"/>
              </a:spcAft>
            </a:pPr>
            <a:r>
              <a:rPr lang="en-US" sz="3000" b="1" smtClean="0"/>
              <a:t>February 23, </a:t>
            </a:r>
            <a:r>
              <a:rPr lang="en-US" sz="3000" b="1" dirty="0" smtClean="0"/>
              <a:t>2012</a:t>
            </a:r>
            <a:r>
              <a:rPr lang="en-US" sz="1600" b="1" dirty="0" smtClean="0"/>
              <a:t/>
            </a:r>
            <a:br>
              <a:rPr lang="en-US" sz="1600" b="1" dirty="0" smtClean="0"/>
            </a:br>
            <a:endParaRPr lang="en-US" sz="1600" b="1" dirty="0" smtClean="0"/>
          </a:p>
        </p:txBody>
      </p:sp>
      <p:sp>
        <p:nvSpPr>
          <p:cNvPr id="4" name="Slide Number Placeholder 3"/>
          <p:cNvSpPr>
            <a:spLocks noGrp="1"/>
          </p:cNvSpPr>
          <p:nvPr>
            <p:ph type="sldNum" sz="quarter" idx="12"/>
          </p:nvPr>
        </p:nvSpPr>
        <p:spPr/>
        <p:txBody>
          <a:bodyPr/>
          <a:lstStyle/>
          <a:p>
            <a:pPr>
              <a:defRPr/>
            </a:pPr>
            <a:fld id="{178C50F4-D5A2-4EA1-9646-538413C9AA66}"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Spotlight: </a:t>
            </a:r>
            <a:r>
              <a:rPr lang="en-US" sz="3600" dirty="0" err="1" smtClean="0"/>
              <a:t>Nontraditionals</a:t>
            </a:r>
            <a:endParaRPr lang="en-US" sz="3600" dirty="0"/>
          </a:p>
        </p:txBody>
      </p:sp>
      <p:graphicFrame>
        <p:nvGraphicFramePr>
          <p:cNvPr id="6" name="Content Placeholder 5"/>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5"/>
          </p:nvPr>
        </p:nvSpPr>
        <p:spPr/>
        <p:txBody>
          <a:bodyPr/>
          <a:lstStyle/>
          <a:p>
            <a:pPr>
              <a:defRPr/>
            </a:pPr>
            <a:fld id="{F7A2EC9F-5944-42E8-90BE-6150EABEBF80}" type="slidenum">
              <a:rPr lang="en-US" smtClean="0"/>
              <a:pPr>
                <a:defRPr/>
              </a:pPr>
              <a:t>10</a:t>
            </a:fld>
            <a:endParaRPr lang="en-US"/>
          </a:p>
        </p:txBody>
      </p:sp>
      <p:sp>
        <p:nvSpPr>
          <p:cNvPr id="5" name="TextBox 1"/>
          <p:cNvSpPr txBox="1"/>
          <p:nvPr/>
        </p:nvSpPr>
        <p:spPr>
          <a:xfrm>
            <a:off x="457200" y="6482873"/>
            <a:ext cx="3824100" cy="37512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smtClean="0"/>
              <a:t>Source: Nielsen Homescan Data, 1999-2009</a:t>
            </a:r>
            <a:endParaRPr 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idx="4294967295"/>
          </p:nvPr>
        </p:nvSpPr>
        <p:spPr>
          <a:xfrm>
            <a:off x="533400" y="381000"/>
            <a:ext cx="8229600" cy="530225"/>
          </a:xfrm>
        </p:spPr>
        <p:txBody>
          <a:bodyPr>
            <a:normAutofit fontScale="90000"/>
          </a:bodyPr>
          <a:lstStyle/>
          <a:p>
            <a:pPr eaLnBrk="1" hangingPunct="1"/>
            <a:r>
              <a:rPr lang="en-US" sz="2800" b="1" dirty="0" smtClean="0">
                <a:solidFill>
                  <a:schemeClr val="tx1"/>
                </a:solidFill>
              </a:rPr>
              <a:t>PPI for Retail Grocery Department Margins, Revenues Minus Wholesale Cost</a:t>
            </a:r>
          </a:p>
        </p:txBody>
      </p:sp>
      <p:graphicFrame>
        <p:nvGraphicFramePr>
          <p:cNvPr id="5" name="Chart 4"/>
          <p:cNvGraphicFramePr>
            <a:graphicFrameLocks noGrp="1"/>
          </p:cNvGraphicFramePr>
          <p:nvPr/>
        </p:nvGraphicFramePr>
        <p:xfrm>
          <a:off x="229720" y="1143000"/>
          <a:ext cx="8684559"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85800" y="6172200"/>
            <a:ext cx="4800600" cy="307777"/>
          </a:xfrm>
          <a:prstGeom prst="rect">
            <a:avLst/>
          </a:prstGeom>
          <a:noFill/>
        </p:spPr>
        <p:txBody>
          <a:bodyPr wrap="square" rtlCol="0">
            <a:spAutoFit/>
          </a:bodyPr>
          <a:lstStyle/>
          <a:p>
            <a:r>
              <a:rPr lang="en-US" sz="1400" dirty="0" smtClean="0"/>
              <a:t>Source: BLS PPI Data, 2001-2011</a:t>
            </a:r>
            <a:endParaRPr lang="en-US" sz="1400" dirty="0"/>
          </a:p>
        </p:txBody>
      </p:sp>
      <p:sp>
        <p:nvSpPr>
          <p:cNvPr id="7" name="Slide Number Placeholder 6"/>
          <p:cNvSpPr>
            <a:spLocks noGrp="1"/>
          </p:cNvSpPr>
          <p:nvPr>
            <p:ph type="sldNum" sz="quarter" idx="12"/>
          </p:nvPr>
        </p:nvSpPr>
        <p:spPr/>
        <p:txBody>
          <a:bodyPr/>
          <a:lstStyle/>
          <a:p>
            <a:pPr>
              <a:defRPr/>
            </a:pPr>
            <a:fld id="{CE265EF1-D3A4-43BD-94F0-F4202532AF4D}"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idx="4294967295"/>
          </p:nvPr>
        </p:nvSpPr>
        <p:spPr>
          <a:xfrm>
            <a:off x="0" y="304800"/>
            <a:ext cx="8305800" cy="792163"/>
          </a:xfrm>
        </p:spPr>
        <p:txBody>
          <a:bodyPr>
            <a:normAutofit/>
          </a:bodyPr>
          <a:lstStyle/>
          <a:p>
            <a:pPr eaLnBrk="1" hangingPunct="1"/>
            <a:r>
              <a:rPr lang="en-US" sz="3600" b="1" dirty="0" smtClean="0"/>
              <a:t>The Updated Food Dollar</a:t>
            </a:r>
          </a:p>
        </p:txBody>
      </p:sp>
      <p:graphicFrame>
        <p:nvGraphicFramePr>
          <p:cNvPr id="6" name="Object 4"/>
          <p:cNvGraphicFramePr>
            <a:graphicFrameLocks noGrp="1" noChangeAspect="1"/>
          </p:cNvGraphicFramePr>
          <p:nvPr>
            <p:ph type="chart" idx="4294967295"/>
          </p:nvPr>
        </p:nvGraphicFramePr>
        <p:xfrm>
          <a:off x="838200" y="1066800"/>
          <a:ext cx="83058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5125" name="Text Box 3"/>
          <p:cNvSpPr txBox="1">
            <a:spLocks noChangeArrowheads="1"/>
          </p:cNvSpPr>
          <p:nvPr/>
        </p:nvSpPr>
        <p:spPr bwMode="auto">
          <a:xfrm>
            <a:off x="228600" y="6172200"/>
            <a:ext cx="7772400" cy="515526"/>
          </a:xfrm>
          <a:prstGeom prst="rect">
            <a:avLst/>
          </a:prstGeom>
          <a:noFill/>
          <a:ln w="9525">
            <a:noFill/>
            <a:miter lim="800000"/>
            <a:headEnd/>
            <a:tailEnd/>
          </a:ln>
        </p:spPr>
        <p:txBody>
          <a:bodyPr wrap="square">
            <a:spAutoFit/>
          </a:bodyPr>
          <a:lstStyle/>
          <a:p>
            <a:pPr>
              <a:spcBef>
                <a:spcPct val="50000"/>
              </a:spcBef>
            </a:pPr>
            <a:r>
              <a:rPr lang="en-US" sz="1100" dirty="0">
                <a:latin typeface="Arial" charset="0"/>
              </a:rPr>
              <a:t>Source: </a:t>
            </a:r>
            <a:r>
              <a:rPr lang="en-US" sz="1100" i="1" dirty="0" smtClean="0">
                <a:latin typeface="Arial" charset="0"/>
              </a:rPr>
              <a:t>A Revised and Expanded Food Dollar Series </a:t>
            </a:r>
            <a:r>
              <a:rPr lang="en-US" sz="1100" dirty="0" smtClean="0">
                <a:latin typeface="Arial" charset="0"/>
              </a:rPr>
              <a:t>(2011), ERR114, Economic </a:t>
            </a:r>
            <a:r>
              <a:rPr lang="en-US" sz="1100" dirty="0">
                <a:latin typeface="Arial" charset="0"/>
              </a:rPr>
              <a:t>Research </a:t>
            </a:r>
            <a:r>
              <a:rPr lang="en-US" sz="1100" dirty="0" smtClean="0">
                <a:latin typeface="Arial" charset="0"/>
              </a:rPr>
              <a:t>Service,</a:t>
            </a:r>
          </a:p>
          <a:p>
            <a:pPr>
              <a:spcBef>
                <a:spcPct val="50000"/>
              </a:spcBef>
            </a:pPr>
            <a:r>
              <a:rPr lang="en-US" sz="1100" dirty="0">
                <a:latin typeface="Arial" charset="0"/>
              </a:rPr>
              <a:t> </a:t>
            </a:r>
            <a:r>
              <a:rPr lang="en-US" sz="1100" dirty="0" smtClean="0">
                <a:latin typeface="Arial" charset="0"/>
              </a:rPr>
              <a:t>www.ers.usda.gov/data/FoodDollar/</a:t>
            </a:r>
            <a:endParaRPr lang="en-US" sz="1100" dirty="0">
              <a:latin typeface="Arial" charset="0"/>
            </a:endParaRPr>
          </a:p>
        </p:txBody>
      </p:sp>
      <p:sp>
        <p:nvSpPr>
          <p:cNvPr id="7" name="TextBox 6"/>
          <p:cNvSpPr txBox="1"/>
          <p:nvPr/>
        </p:nvSpPr>
        <p:spPr>
          <a:xfrm>
            <a:off x="304800" y="1524000"/>
            <a:ext cx="1828800" cy="1754326"/>
          </a:xfrm>
          <a:prstGeom prst="rect">
            <a:avLst/>
          </a:prstGeom>
          <a:noFill/>
        </p:spPr>
        <p:txBody>
          <a:bodyPr wrap="square" rtlCol="0">
            <a:spAutoFit/>
          </a:bodyPr>
          <a:lstStyle/>
          <a:p>
            <a:r>
              <a:rPr lang="en-US" dirty="0" smtClean="0"/>
              <a:t>Farm Share: Farmers’ receipts from sale of raw food commodities</a:t>
            </a:r>
            <a:endParaRPr lang="en-US" dirty="0"/>
          </a:p>
        </p:txBody>
      </p:sp>
      <p:sp>
        <p:nvSpPr>
          <p:cNvPr id="8" name="Slide Number Placeholder 7"/>
          <p:cNvSpPr>
            <a:spLocks noGrp="1"/>
          </p:cNvSpPr>
          <p:nvPr>
            <p:ph type="sldNum" sz="quarter" idx="12"/>
          </p:nvPr>
        </p:nvSpPr>
        <p:spPr/>
        <p:txBody>
          <a:bodyPr/>
          <a:lstStyle/>
          <a:p>
            <a:pPr>
              <a:defRPr/>
            </a:pPr>
            <a:fld id="{CE265EF1-D3A4-43BD-94F0-F4202532AF4D}"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idx="4294967295"/>
          </p:nvPr>
        </p:nvSpPr>
        <p:spPr>
          <a:xfrm>
            <a:off x="152400" y="228600"/>
            <a:ext cx="8991600" cy="792163"/>
          </a:xfrm>
        </p:spPr>
        <p:txBody>
          <a:bodyPr>
            <a:normAutofit fontScale="90000"/>
          </a:bodyPr>
          <a:lstStyle/>
          <a:p>
            <a:pPr eaLnBrk="1" hangingPunct="1"/>
            <a:r>
              <a:rPr lang="en-US" sz="3400" dirty="0" smtClean="0"/>
              <a:t>Where a Consumer Dollar Spent on Food Goes</a:t>
            </a:r>
          </a:p>
        </p:txBody>
      </p:sp>
      <p:graphicFrame>
        <p:nvGraphicFramePr>
          <p:cNvPr id="6" name="Object 4"/>
          <p:cNvGraphicFramePr>
            <a:graphicFrameLocks noGrp="1" noChangeAspect="1"/>
          </p:cNvGraphicFramePr>
          <p:nvPr>
            <p:ph type="chart" idx="4294967295"/>
          </p:nvPr>
        </p:nvGraphicFramePr>
        <p:xfrm>
          <a:off x="-609600" y="0"/>
          <a:ext cx="9753600" cy="6705600"/>
        </p:xfrm>
        <a:graphic>
          <a:graphicData uri="http://schemas.openxmlformats.org/drawingml/2006/chart">
            <c:chart xmlns:c="http://schemas.openxmlformats.org/drawingml/2006/chart" xmlns:r="http://schemas.openxmlformats.org/officeDocument/2006/relationships" r:id="rId3"/>
          </a:graphicData>
        </a:graphic>
      </p:graphicFrame>
      <p:sp>
        <p:nvSpPr>
          <p:cNvPr id="5125" name="Text Box 3"/>
          <p:cNvSpPr txBox="1">
            <a:spLocks noChangeArrowheads="1"/>
          </p:cNvSpPr>
          <p:nvPr/>
        </p:nvSpPr>
        <p:spPr bwMode="auto">
          <a:xfrm>
            <a:off x="228600" y="5791200"/>
            <a:ext cx="8915400" cy="515526"/>
          </a:xfrm>
          <a:prstGeom prst="rect">
            <a:avLst/>
          </a:prstGeom>
          <a:noFill/>
          <a:ln w="9525">
            <a:noFill/>
            <a:miter lim="800000"/>
            <a:headEnd/>
            <a:tailEnd/>
          </a:ln>
        </p:spPr>
        <p:txBody>
          <a:bodyPr wrap="square">
            <a:spAutoFit/>
          </a:bodyPr>
          <a:lstStyle/>
          <a:p>
            <a:pPr>
              <a:spcBef>
                <a:spcPct val="50000"/>
              </a:spcBef>
            </a:pPr>
            <a:r>
              <a:rPr lang="en-US" sz="1100" dirty="0">
                <a:latin typeface="Arial" charset="0"/>
              </a:rPr>
              <a:t>Source: </a:t>
            </a:r>
            <a:r>
              <a:rPr lang="en-US" sz="1100" i="1" dirty="0" smtClean="0">
                <a:latin typeface="Arial" charset="0"/>
              </a:rPr>
              <a:t>A Revised and Expanded Food Dollar Series </a:t>
            </a:r>
            <a:r>
              <a:rPr lang="en-US" sz="1100" dirty="0" smtClean="0">
                <a:latin typeface="Arial" charset="0"/>
              </a:rPr>
              <a:t>(2011), ERR114, Economic </a:t>
            </a:r>
            <a:r>
              <a:rPr lang="en-US" sz="1100" dirty="0">
                <a:latin typeface="Arial" charset="0"/>
              </a:rPr>
              <a:t>Research </a:t>
            </a:r>
            <a:r>
              <a:rPr lang="en-US" sz="1100" dirty="0" smtClean="0">
                <a:latin typeface="Arial" charset="0"/>
              </a:rPr>
              <a:t>Service,</a:t>
            </a:r>
          </a:p>
          <a:p>
            <a:pPr>
              <a:spcBef>
                <a:spcPct val="50000"/>
              </a:spcBef>
            </a:pPr>
            <a:r>
              <a:rPr lang="en-US" sz="1100" dirty="0">
                <a:latin typeface="Arial" charset="0"/>
              </a:rPr>
              <a:t> </a:t>
            </a:r>
            <a:r>
              <a:rPr lang="en-US" sz="1100" dirty="0" smtClean="0">
                <a:latin typeface="Arial" charset="0"/>
              </a:rPr>
              <a:t>www.ers.usda.gov/data/FoodDollar/</a:t>
            </a:r>
            <a:endParaRPr lang="en-US" sz="1100" dirty="0">
              <a:latin typeface="Arial" charset="0"/>
            </a:endParaRPr>
          </a:p>
        </p:txBody>
      </p:sp>
      <p:sp>
        <p:nvSpPr>
          <p:cNvPr id="7" name="Slide Number Placeholder 6"/>
          <p:cNvSpPr>
            <a:spLocks noGrp="1"/>
          </p:cNvSpPr>
          <p:nvPr>
            <p:ph type="sldNum" sz="quarter" idx="12"/>
          </p:nvPr>
        </p:nvSpPr>
        <p:spPr/>
        <p:txBody>
          <a:bodyPr/>
          <a:lstStyle/>
          <a:p>
            <a:pPr>
              <a:defRPr/>
            </a:pPr>
            <a:fld id="{CE265EF1-D3A4-43BD-94F0-F4202532AF4D}"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ERS Food Markets and Prices Research</a:t>
            </a:r>
            <a:endParaRPr lang="en-US" dirty="0"/>
          </a:p>
        </p:txBody>
      </p:sp>
      <p:sp>
        <p:nvSpPr>
          <p:cNvPr id="3" name="Content Placeholder 2"/>
          <p:cNvSpPr>
            <a:spLocks noGrp="1"/>
          </p:cNvSpPr>
          <p:nvPr>
            <p:ph sz="quarter" idx="1"/>
          </p:nvPr>
        </p:nvSpPr>
        <p:spPr/>
        <p:txBody>
          <a:bodyPr/>
          <a:lstStyle/>
          <a:p>
            <a:r>
              <a:rPr lang="en-US" sz="2800" dirty="0" smtClean="0"/>
              <a:t>Leibtag &amp; Kumcu (May 2011) examined importance of regional variation in prices</a:t>
            </a:r>
          </a:p>
          <a:p>
            <a:pPr lvl="1"/>
            <a:r>
              <a:rPr lang="en-US" sz="2400" dirty="0" smtClean="0"/>
              <a:t>Key finding: fruit and vegetable prices vary substantially across markets</a:t>
            </a:r>
          </a:p>
          <a:p>
            <a:pPr lvl="1"/>
            <a:r>
              <a:rPr lang="en-US" sz="2400" dirty="0" smtClean="0"/>
              <a:t>30-70% more expensive in highest-priced markets as compared to lowest-priced markets</a:t>
            </a:r>
          </a:p>
          <a:p>
            <a:pPr lvl="1"/>
            <a:r>
              <a:rPr lang="en-US" sz="2400" dirty="0" smtClean="0"/>
              <a:t>Implications for purchasing power of programs to improve food security, e.g. WIC</a:t>
            </a:r>
          </a:p>
        </p:txBody>
      </p:sp>
      <p:sp>
        <p:nvSpPr>
          <p:cNvPr id="4" name="Slide Number Placeholder 3"/>
          <p:cNvSpPr>
            <a:spLocks noGrp="1"/>
          </p:cNvSpPr>
          <p:nvPr>
            <p:ph type="sldNum" sz="quarter" idx="15"/>
          </p:nvPr>
        </p:nvSpPr>
        <p:spPr/>
        <p:txBody>
          <a:bodyPr/>
          <a:lstStyle/>
          <a:p>
            <a:pPr>
              <a:defRPr/>
            </a:pPr>
            <a:fld id="{F7A2EC9F-5944-42E8-90BE-6150EABEBF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ERS Food Markets and Prices Research</a:t>
            </a:r>
            <a:endParaRPr lang="en-US" dirty="0"/>
          </a:p>
        </p:txBody>
      </p:sp>
      <p:sp>
        <p:nvSpPr>
          <p:cNvPr id="3" name="Content Placeholder 2"/>
          <p:cNvSpPr>
            <a:spLocks noGrp="1"/>
          </p:cNvSpPr>
          <p:nvPr>
            <p:ph sz="quarter" idx="1"/>
          </p:nvPr>
        </p:nvSpPr>
        <p:spPr/>
        <p:txBody>
          <a:bodyPr/>
          <a:lstStyle/>
          <a:p>
            <a:r>
              <a:rPr lang="en-US" sz="2800" dirty="0" smtClean="0"/>
              <a:t>Stewart &amp; Blayney (Aug. 2011) study dairy price transmission</a:t>
            </a:r>
          </a:p>
          <a:p>
            <a:pPr lvl="1"/>
            <a:r>
              <a:rPr lang="en-US" sz="2400" dirty="0" smtClean="0"/>
              <a:t>Key finding: Milk price fluctuations drive dairy retail price changes, but incompletely and asymmetrically</a:t>
            </a:r>
          </a:p>
          <a:p>
            <a:pPr lvl="1"/>
            <a:r>
              <a:rPr lang="en-US" sz="2400" dirty="0" smtClean="0"/>
              <a:t>Farm price increases passed on more quickly and completely than decreases</a:t>
            </a:r>
          </a:p>
          <a:p>
            <a:pPr lvl="1"/>
            <a:r>
              <a:rPr lang="en-US" sz="2400" dirty="0" smtClean="0"/>
              <a:t>But no evidence of a widening of the farm-retail spread from 2000-2010</a:t>
            </a:r>
          </a:p>
          <a:p>
            <a:pPr lvl="2"/>
            <a:r>
              <a:rPr lang="en-US" sz="2000" dirty="0" smtClean="0"/>
              <a:t>Due in part to retail competitive pressure</a:t>
            </a:r>
          </a:p>
          <a:p>
            <a:pPr lvl="1"/>
            <a:endParaRPr lang="en-US" dirty="0"/>
          </a:p>
        </p:txBody>
      </p:sp>
      <p:sp>
        <p:nvSpPr>
          <p:cNvPr id="4" name="Slide Number Placeholder 3"/>
          <p:cNvSpPr>
            <a:spLocks noGrp="1"/>
          </p:cNvSpPr>
          <p:nvPr>
            <p:ph type="sldNum" sz="quarter" idx="15"/>
          </p:nvPr>
        </p:nvSpPr>
        <p:spPr/>
        <p:txBody>
          <a:bodyPr/>
          <a:lstStyle/>
          <a:p>
            <a:pPr>
              <a:defRPr/>
            </a:pPr>
            <a:fld id="{F7A2EC9F-5944-42E8-90BE-6150EABEBF8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ERS Food Markets and Prices Research</a:t>
            </a:r>
            <a:endParaRPr lang="en-US" dirty="0"/>
          </a:p>
        </p:txBody>
      </p:sp>
      <p:sp>
        <p:nvSpPr>
          <p:cNvPr id="3" name="Content Placeholder 2"/>
          <p:cNvSpPr>
            <a:spLocks noGrp="1"/>
          </p:cNvSpPr>
          <p:nvPr>
            <p:ph sz="quarter" idx="1"/>
          </p:nvPr>
        </p:nvSpPr>
        <p:spPr/>
        <p:txBody>
          <a:bodyPr/>
          <a:lstStyle/>
          <a:p>
            <a:r>
              <a:rPr lang="en-US" sz="2800" dirty="0" smtClean="0"/>
              <a:t>Volpe (December 2011) examined prices by branding</a:t>
            </a:r>
          </a:p>
          <a:p>
            <a:pPr lvl="1"/>
            <a:r>
              <a:rPr lang="en-US" sz="2400" dirty="0" smtClean="0"/>
              <a:t>Key finding: Competition within stores, between NBs and PLs, drives prices and sales</a:t>
            </a:r>
          </a:p>
          <a:p>
            <a:pPr lvl="2"/>
            <a:r>
              <a:rPr lang="en-US" sz="2400" dirty="0" smtClean="0"/>
              <a:t>Lowers prices and increases product variety</a:t>
            </a:r>
          </a:p>
          <a:p>
            <a:pPr lvl="1"/>
            <a:r>
              <a:rPr lang="en-US" sz="2400" dirty="0" smtClean="0"/>
              <a:t>NB/PL price difference is falling</a:t>
            </a:r>
          </a:p>
          <a:p>
            <a:pPr lvl="1"/>
            <a:r>
              <a:rPr lang="en-US" sz="2400" dirty="0" smtClean="0"/>
              <a:t>NB/PL competition is fiercest when market competition is weak</a:t>
            </a:r>
            <a:endParaRPr lang="en-US" sz="2400" dirty="0"/>
          </a:p>
        </p:txBody>
      </p:sp>
      <p:sp>
        <p:nvSpPr>
          <p:cNvPr id="4" name="Slide Number Placeholder 3"/>
          <p:cNvSpPr>
            <a:spLocks noGrp="1"/>
          </p:cNvSpPr>
          <p:nvPr>
            <p:ph type="sldNum" sz="quarter" idx="15"/>
          </p:nvPr>
        </p:nvSpPr>
        <p:spPr/>
        <p:txBody>
          <a:bodyPr/>
          <a:lstStyle/>
          <a:p>
            <a:pPr>
              <a:defRPr/>
            </a:pPr>
            <a:fld id="{F7A2EC9F-5944-42E8-90BE-6150EABEBF80}"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ERS Food Markets and Prices Research</a:t>
            </a:r>
            <a:endParaRPr lang="en-US" dirty="0"/>
          </a:p>
        </p:txBody>
      </p:sp>
      <p:sp>
        <p:nvSpPr>
          <p:cNvPr id="3" name="Content Placeholder 2"/>
          <p:cNvSpPr>
            <a:spLocks noGrp="1"/>
          </p:cNvSpPr>
          <p:nvPr>
            <p:ph sz="quarter" idx="1"/>
          </p:nvPr>
        </p:nvSpPr>
        <p:spPr/>
        <p:txBody>
          <a:bodyPr>
            <a:normAutofit/>
          </a:bodyPr>
          <a:lstStyle/>
          <a:p>
            <a:r>
              <a:rPr lang="en-US" sz="2800" dirty="0" smtClean="0"/>
              <a:t>Okrent &amp; Alston (2011) examined FAFH demand</a:t>
            </a:r>
          </a:p>
          <a:p>
            <a:pPr lvl="1"/>
            <a:r>
              <a:rPr lang="en-US" sz="2400" dirty="0" smtClean="0"/>
              <a:t>Key finding: FAFH demand much more responsive to income-driven changes in consumption</a:t>
            </a:r>
          </a:p>
          <a:p>
            <a:pPr lvl="1"/>
            <a:r>
              <a:rPr lang="en-US" sz="2400" dirty="0" smtClean="0"/>
              <a:t>Demands for healthful foods less price responsive than unhealthful foods</a:t>
            </a:r>
          </a:p>
          <a:p>
            <a:pPr lvl="1"/>
            <a:r>
              <a:rPr lang="en-US" sz="2400" dirty="0" smtClean="0"/>
              <a:t>Strong substitutions and complements in demand among FAFH groups, important for any policy consideration</a:t>
            </a:r>
          </a:p>
          <a:p>
            <a:pPr lvl="1">
              <a:buNone/>
            </a:pPr>
            <a:endParaRPr lang="en-US" dirty="0" smtClean="0"/>
          </a:p>
        </p:txBody>
      </p:sp>
      <p:sp>
        <p:nvSpPr>
          <p:cNvPr id="4" name="Slide Number Placeholder 3"/>
          <p:cNvSpPr>
            <a:spLocks noGrp="1"/>
          </p:cNvSpPr>
          <p:nvPr>
            <p:ph type="sldNum" sz="quarter" idx="15"/>
          </p:nvPr>
        </p:nvSpPr>
        <p:spPr/>
        <p:txBody>
          <a:bodyPr/>
          <a:lstStyle/>
          <a:p>
            <a:pPr>
              <a:defRPr/>
            </a:pPr>
            <a:fld id="{F7A2EC9F-5944-42E8-90BE-6150EABEBF8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ERS Food Markets and Prices Research</a:t>
            </a:r>
            <a:endParaRPr lang="en-US" dirty="0"/>
          </a:p>
        </p:txBody>
      </p:sp>
      <p:sp>
        <p:nvSpPr>
          <p:cNvPr id="3" name="Content Placeholder 2"/>
          <p:cNvSpPr>
            <a:spLocks noGrp="1"/>
          </p:cNvSpPr>
          <p:nvPr>
            <p:ph sz="quarter" idx="1"/>
          </p:nvPr>
        </p:nvSpPr>
        <p:spPr/>
        <p:txBody>
          <a:bodyPr>
            <a:normAutofit/>
          </a:bodyPr>
          <a:lstStyle/>
          <a:p>
            <a:r>
              <a:rPr lang="en-US" sz="2800" dirty="0" smtClean="0"/>
              <a:t>Carlson and Frazao (forthcoming, 2011) compares prices across categories</a:t>
            </a:r>
          </a:p>
          <a:p>
            <a:pPr lvl="1"/>
            <a:r>
              <a:rPr lang="en-US" sz="2400" dirty="0" smtClean="0"/>
              <a:t>Key finding: How you measure the price of food matters</a:t>
            </a:r>
          </a:p>
          <a:p>
            <a:pPr lvl="1"/>
            <a:r>
              <a:rPr lang="en-US" sz="2400" dirty="0" smtClean="0"/>
              <a:t>Some other studies have shown that less healthful foods are cheaper, as measured on a caloric basis</a:t>
            </a:r>
          </a:p>
          <a:p>
            <a:pPr lvl="1"/>
            <a:r>
              <a:rPr lang="en-US" sz="2400" dirty="0" smtClean="0"/>
              <a:t>As measured by edible weight or portion size, the opposite is true: fruits, vegetables, grains, dairy are less expensive than foods high in saturated fats, added sugars, etc.</a:t>
            </a:r>
          </a:p>
        </p:txBody>
      </p:sp>
      <p:sp>
        <p:nvSpPr>
          <p:cNvPr id="5" name="Slide Number Placeholder 4"/>
          <p:cNvSpPr>
            <a:spLocks noGrp="1"/>
          </p:cNvSpPr>
          <p:nvPr>
            <p:ph type="sldNum" sz="quarter" idx="15"/>
          </p:nvPr>
        </p:nvSpPr>
        <p:spPr/>
        <p:txBody>
          <a:bodyPr/>
          <a:lstStyle/>
          <a:p>
            <a:pPr>
              <a:defRPr/>
            </a:pPr>
            <a:fld id="{F7A2EC9F-5944-42E8-90BE-6150EABEBF80}"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a:xfrm>
            <a:off x="609600" y="277813"/>
            <a:ext cx="8534400" cy="1139825"/>
          </a:xfrm>
        </p:spPr>
        <p:txBody>
          <a:bodyPr/>
          <a:lstStyle/>
          <a:p>
            <a:pPr eaLnBrk="1" hangingPunct="1"/>
            <a:r>
              <a:rPr lang="en-US" sz="2800" b="1" dirty="0" smtClean="0"/>
              <a:t>2011-2012 Food Inflation Is Unlikely to Approach 2007-2008 Levels</a:t>
            </a:r>
          </a:p>
        </p:txBody>
      </p:sp>
      <p:graphicFrame>
        <p:nvGraphicFramePr>
          <p:cNvPr id="6" name="Chart 5"/>
          <p:cNvGraphicFramePr>
            <a:graphicFrameLocks noGrp="1"/>
          </p:cNvGraphicFramePr>
          <p:nvPr/>
        </p:nvGraphicFramePr>
        <p:xfrm>
          <a:off x="240699" y="1447800"/>
          <a:ext cx="8662601" cy="5121875"/>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pPr>
              <a:defRPr/>
            </a:pPr>
            <a:fld id="{CE265EF1-D3A4-43BD-94F0-F4202532AF4D}" type="slidenum">
              <a:rPr lang="en-US" smtClean="0"/>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Heavy Food Price Inflation in 2011</a:t>
            </a:r>
            <a:endParaRPr lang="en-US" dirty="0"/>
          </a:p>
        </p:txBody>
      </p:sp>
      <p:graphicFrame>
        <p:nvGraphicFramePr>
          <p:cNvPr id="6" name="Content Placeholder 5"/>
          <p:cNvGraphicFramePr>
            <a:graphicFrameLocks noGrp="1"/>
          </p:cNvGraphicFramePr>
          <p:nvPr>
            <p:ph sz="quarter" idx="1"/>
          </p:nvPr>
        </p:nvGraphicFramePr>
        <p:xfrm>
          <a:off x="457200" y="1600201"/>
          <a:ext cx="822960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5"/>
          </p:nvPr>
        </p:nvSpPr>
        <p:spPr/>
        <p:txBody>
          <a:bodyPr/>
          <a:lstStyle/>
          <a:p>
            <a:pPr>
              <a:defRPr/>
            </a:pPr>
            <a:fld id="{F7A2EC9F-5944-42E8-90BE-6150EABEBF80}" type="slidenum">
              <a:rPr lang="en-US" smtClean="0"/>
              <a:pPr>
                <a:defRPr/>
              </a:pPr>
              <a:t>2</a:t>
            </a:fld>
            <a:endParaRPr lang="en-US"/>
          </a:p>
        </p:txBody>
      </p:sp>
      <p:sp>
        <p:nvSpPr>
          <p:cNvPr id="7" name="TextBox 6"/>
          <p:cNvSpPr txBox="1"/>
          <p:nvPr/>
        </p:nvSpPr>
        <p:spPr>
          <a:xfrm>
            <a:off x="762000" y="5562600"/>
            <a:ext cx="7620000" cy="954107"/>
          </a:xfrm>
          <a:prstGeom prst="rect">
            <a:avLst/>
          </a:prstGeom>
          <a:noFill/>
        </p:spPr>
        <p:txBody>
          <a:bodyPr wrap="square" rtlCol="0">
            <a:spAutoFit/>
          </a:bodyPr>
          <a:lstStyle/>
          <a:p>
            <a:pPr>
              <a:buFont typeface="Arial" pitchFamily="34" charset="0"/>
              <a:buChar char="•"/>
            </a:pPr>
            <a:r>
              <a:rPr lang="en-US" sz="2800" dirty="0" smtClean="0"/>
              <a:t>All food: 3.7%</a:t>
            </a:r>
          </a:p>
          <a:p>
            <a:pPr>
              <a:buFont typeface="Arial" pitchFamily="34" charset="0"/>
              <a:buChar char="•"/>
            </a:pPr>
            <a:r>
              <a:rPr lang="en-US" sz="2800" dirty="0" smtClean="0"/>
              <a:t>Food-at-home: 4.8%</a:t>
            </a:r>
            <a:endParaRPr lang="en-US" sz="2800" dirty="0"/>
          </a:p>
        </p:txBody>
      </p:sp>
      <p:sp>
        <p:nvSpPr>
          <p:cNvPr id="8" name="TextBox 7"/>
          <p:cNvSpPr txBox="1"/>
          <p:nvPr/>
        </p:nvSpPr>
        <p:spPr>
          <a:xfrm>
            <a:off x="4953000" y="5638800"/>
            <a:ext cx="3352800" cy="307777"/>
          </a:xfrm>
          <a:prstGeom prst="rect">
            <a:avLst/>
          </a:prstGeom>
          <a:noFill/>
        </p:spPr>
        <p:txBody>
          <a:bodyPr wrap="square" rtlCol="0">
            <a:spAutoFit/>
          </a:bodyPr>
          <a:lstStyle/>
          <a:p>
            <a:r>
              <a:rPr lang="en-US" sz="1400" dirty="0" smtClean="0"/>
              <a:t>Source: BLS CPI Data, 2011</a:t>
            </a:r>
            <a:endParaRPr lang="en-US" sz="1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2"/>
          <p:cNvSpPr>
            <a:spLocks noGrp="1" noChangeArrowheads="1"/>
          </p:cNvSpPr>
          <p:nvPr>
            <p:ph type="title" idx="4294967295"/>
          </p:nvPr>
        </p:nvSpPr>
        <p:spPr>
          <a:xfrm>
            <a:off x="0" y="0"/>
            <a:ext cx="8229600" cy="914400"/>
          </a:xfrm>
        </p:spPr>
        <p:txBody>
          <a:bodyPr/>
          <a:lstStyle/>
          <a:p>
            <a:pPr eaLnBrk="1" hangingPunct="1"/>
            <a:r>
              <a:rPr lang="en-US" sz="2800" b="1" dirty="0" smtClean="0"/>
              <a:t>Food Inflation 2009-2012</a:t>
            </a:r>
          </a:p>
        </p:txBody>
      </p:sp>
      <p:sp>
        <p:nvSpPr>
          <p:cNvPr id="46084" name="Rectangle 3"/>
          <p:cNvSpPr>
            <a:spLocks noGrp="1" noChangeArrowheads="1"/>
          </p:cNvSpPr>
          <p:nvPr>
            <p:ph type="body" idx="4294967295"/>
          </p:nvPr>
        </p:nvSpPr>
        <p:spPr>
          <a:xfrm>
            <a:off x="304800" y="838200"/>
            <a:ext cx="8077200" cy="5181600"/>
          </a:xfrm>
        </p:spPr>
        <p:txBody>
          <a:bodyPr/>
          <a:lstStyle/>
          <a:p>
            <a:pPr eaLnBrk="1" hangingPunct="1">
              <a:lnSpc>
                <a:spcPct val="90000"/>
              </a:lnSpc>
            </a:pPr>
            <a:r>
              <a:rPr lang="en-US" sz="2400" dirty="0" smtClean="0"/>
              <a:t>2009</a:t>
            </a:r>
          </a:p>
          <a:p>
            <a:pPr lvl="1" eaLnBrk="1" hangingPunct="1">
              <a:lnSpc>
                <a:spcPct val="90000"/>
              </a:lnSpc>
            </a:pPr>
            <a:r>
              <a:rPr lang="en-US" sz="2000" dirty="0" smtClean="0"/>
              <a:t>Food commodity costs down from summer 2008 highs</a:t>
            </a:r>
          </a:p>
          <a:p>
            <a:pPr lvl="1" eaLnBrk="1" hangingPunct="1">
              <a:lnSpc>
                <a:spcPct val="90000"/>
              </a:lnSpc>
            </a:pPr>
            <a:r>
              <a:rPr lang="en-US" sz="2000" dirty="0" smtClean="0"/>
              <a:t>Energy prices down  </a:t>
            </a:r>
          </a:p>
          <a:p>
            <a:pPr lvl="1" eaLnBrk="1" hangingPunct="1">
              <a:lnSpc>
                <a:spcPct val="90000"/>
              </a:lnSpc>
            </a:pPr>
            <a:r>
              <a:rPr lang="en-US" sz="2000" dirty="0" smtClean="0"/>
              <a:t>Recession leads to weakened domestic and global demand</a:t>
            </a:r>
          </a:p>
          <a:p>
            <a:pPr eaLnBrk="1" hangingPunct="1">
              <a:lnSpc>
                <a:spcPct val="90000"/>
              </a:lnSpc>
            </a:pPr>
            <a:r>
              <a:rPr lang="en-US" sz="2400" dirty="0" smtClean="0"/>
              <a:t>2010</a:t>
            </a:r>
          </a:p>
          <a:p>
            <a:pPr lvl="1" eaLnBrk="1" hangingPunct="1">
              <a:lnSpc>
                <a:spcPct val="90000"/>
              </a:lnSpc>
            </a:pPr>
            <a:r>
              <a:rPr lang="en-US" sz="2000" dirty="0" smtClean="0"/>
              <a:t>Sputtering global economy, deflation concerns</a:t>
            </a:r>
          </a:p>
          <a:p>
            <a:pPr lvl="1" eaLnBrk="1" hangingPunct="1">
              <a:lnSpc>
                <a:spcPct val="90000"/>
              </a:lnSpc>
            </a:pPr>
            <a:r>
              <a:rPr lang="en-US" sz="2000" dirty="0" smtClean="0"/>
              <a:t>Renewed commodity price pressures</a:t>
            </a:r>
          </a:p>
          <a:p>
            <a:pPr eaLnBrk="1" hangingPunct="1">
              <a:lnSpc>
                <a:spcPct val="90000"/>
              </a:lnSpc>
            </a:pPr>
            <a:r>
              <a:rPr lang="en-US" sz="2400" dirty="0" smtClean="0"/>
              <a:t>2011</a:t>
            </a:r>
          </a:p>
          <a:p>
            <a:pPr lvl="1" eaLnBrk="1" hangingPunct="1">
              <a:lnSpc>
                <a:spcPct val="90000"/>
              </a:lnSpc>
            </a:pPr>
            <a:r>
              <a:rPr lang="en-US" sz="2000" dirty="0" smtClean="0"/>
              <a:t>Higher commodity costs (corn, wheat, soybeans, etc.)</a:t>
            </a:r>
          </a:p>
          <a:p>
            <a:pPr lvl="1" eaLnBrk="1" hangingPunct="1">
              <a:lnSpc>
                <a:spcPct val="90000"/>
              </a:lnSpc>
            </a:pPr>
            <a:r>
              <a:rPr lang="en-US" sz="2000" dirty="0" smtClean="0"/>
              <a:t>Higher energy and transportation costs</a:t>
            </a:r>
          </a:p>
          <a:p>
            <a:pPr lvl="1" eaLnBrk="1" hangingPunct="1">
              <a:lnSpc>
                <a:spcPct val="90000"/>
              </a:lnSpc>
            </a:pPr>
            <a:r>
              <a:rPr lang="en-US" sz="2000" dirty="0" smtClean="0"/>
              <a:t>Increased U.S. exports due to growing global demand, weak U.S. Dollar</a:t>
            </a:r>
          </a:p>
          <a:p>
            <a:pPr lvl="1" eaLnBrk="1" hangingPunct="1">
              <a:lnSpc>
                <a:spcPct val="90000"/>
              </a:lnSpc>
            </a:pPr>
            <a:r>
              <a:rPr lang="en-US" sz="2000" dirty="0" smtClean="0"/>
              <a:t>Large animal supplies at historic lows due to lingering effects of 2008</a:t>
            </a:r>
          </a:p>
          <a:p>
            <a:pPr lvl="1" eaLnBrk="1" hangingPunct="1">
              <a:lnSpc>
                <a:spcPct val="90000"/>
              </a:lnSpc>
            </a:pPr>
            <a:r>
              <a:rPr lang="en-US" sz="2000" dirty="0" smtClean="0"/>
              <a:t>Retailers slow to pass on cost increases for most of year</a:t>
            </a:r>
          </a:p>
          <a:p>
            <a:pPr eaLnBrk="1" hangingPunct="1">
              <a:lnSpc>
                <a:spcPct val="90000"/>
              </a:lnSpc>
            </a:pPr>
            <a:endParaRPr lang="en-US" dirty="0" smtClean="0"/>
          </a:p>
        </p:txBody>
      </p:sp>
      <p:sp>
        <p:nvSpPr>
          <p:cNvPr id="5" name="Slide Number Placeholder 4"/>
          <p:cNvSpPr>
            <a:spLocks noGrp="1"/>
          </p:cNvSpPr>
          <p:nvPr>
            <p:ph type="sldNum" sz="quarter" idx="12"/>
          </p:nvPr>
        </p:nvSpPr>
        <p:spPr/>
        <p:txBody>
          <a:bodyPr/>
          <a:lstStyle/>
          <a:p>
            <a:pPr>
              <a:defRPr/>
            </a:pPr>
            <a:fld id="{CE265EF1-D3A4-43BD-94F0-F4202532AF4D}" type="slidenum">
              <a:rPr lang="en-US" smtClean="0"/>
              <a:pPr>
                <a:defRPr/>
              </a:pPr>
              <a:t>20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08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608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08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08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6084">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084">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084">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6084">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084">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608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Food Inflation 2009-2012</a:t>
            </a:r>
            <a:endParaRPr lang="en-US" dirty="0"/>
          </a:p>
        </p:txBody>
      </p:sp>
      <p:sp>
        <p:nvSpPr>
          <p:cNvPr id="5" name="Content Placeholder 4"/>
          <p:cNvSpPr>
            <a:spLocks noGrp="1"/>
          </p:cNvSpPr>
          <p:nvPr>
            <p:ph sz="quarter" idx="1"/>
          </p:nvPr>
        </p:nvSpPr>
        <p:spPr/>
        <p:txBody>
          <a:bodyPr/>
          <a:lstStyle/>
          <a:p>
            <a:r>
              <a:rPr lang="en-US" dirty="0" smtClean="0"/>
              <a:t>2012</a:t>
            </a:r>
          </a:p>
          <a:p>
            <a:pPr lvl="1"/>
            <a:r>
              <a:rPr lang="en-US" dirty="0" smtClean="0"/>
              <a:t>Most inflationary pressures remain but do not intensify</a:t>
            </a:r>
          </a:p>
          <a:p>
            <a:pPr lvl="1"/>
            <a:r>
              <a:rPr lang="en-US" dirty="0" smtClean="0"/>
              <a:t>Retailers begin to pass on costs in earnest</a:t>
            </a:r>
          </a:p>
          <a:p>
            <a:pPr lvl="1"/>
            <a:r>
              <a:rPr lang="en-US" dirty="0" smtClean="0"/>
              <a:t>US economy improves, dollar strengthens</a:t>
            </a:r>
          </a:p>
          <a:p>
            <a:pPr lvl="2"/>
            <a:r>
              <a:rPr lang="en-US" dirty="0" smtClean="0"/>
              <a:t>Domestic demand grows little</a:t>
            </a:r>
          </a:p>
          <a:p>
            <a:pPr lvl="2"/>
            <a:r>
              <a:rPr lang="en-US" dirty="0" smtClean="0"/>
              <a:t>Exports fall</a:t>
            </a:r>
          </a:p>
          <a:p>
            <a:pPr lvl="1"/>
            <a:r>
              <a:rPr lang="en-US" dirty="0" smtClean="0"/>
              <a:t>Late-2011 surge in prices means higher starting point for year</a:t>
            </a:r>
          </a:p>
          <a:p>
            <a:pPr lvl="1"/>
            <a:endParaRPr lang="en-US" sz="2000" dirty="0"/>
          </a:p>
        </p:txBody>
      </p:sp>
      <p:sp>
        <p:nvSpPr>
          <p:cNvPr id="3" name="Slide Number Placeholder 2"/>
          <p:cNvSpPr>
            <a:spLocks noGrp="1"/>
          </p:cNvSpPr>
          <p:nvPr>
            <p:ph type="sldNum" sz="quarter" idx="15"/>
          </p:nvPr>
        </p:nvSpPr>
        <p:spPr/>
        <p:txBody>
          <a:bodyPr/>
          <a:lstStyle/>
          <a:p>
            <a:pPr>
              <a:defRPr/>
            </a:pPr>
            <a:fld id="{CE265EF1-D3A4-43BD-94F0-F4202532AF4D}"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2"/>
          <p:cNvSpPr>
            <a:spLocks noGrp="1" noChangeArrowheads="1"/>
          </p:cNvSpPr>
          <p:nvPr>
            <p:ph type="title" idx="4294967295"/>
          </p:nvPr>
        </p:nvSpPr>
        <p:spPr>
          <a:xfrm>
            <a:off x="0" y="228600"/>
            <a:ext cx="8229600" cy="731838"/>
          </a:xfrm>
        </p:spPr>
        <p:txBody>
          <a:bodyPr/>
          <a:lstStyle/>
          <a:p>
            <a:pPr eaLnBrk="1" hangingPunct="1"/>
            <a:r>
              <a:rPr lang="en-US" smtClean="0"/>
              <a:t>Percent Change in Food CPI (a)</a:t>
            </a:r>
          </a:p>
        </p:txBody>
      </p:sp>
      <p:graphicFrame>
        <p:nvGraphicFramePr>
          <p:cNvPr id="198720" name="Group 64"/>
          <p:cNvGraphicFramePr>
            <a:graphicFrameLocks noGrp="1"/>
          </p:cNvGraphicFramePr>
          <p:nvPr/>
        </p:nvGraphicFramePr>
        <p:xfrm>
          <a:off x="304800" y="1600200"/>
          <a:ext cx="7696198" cy="4711196"/>
        </p:xfrm>
        <a:graphic>
          <a:graphicData uri="http://schemas.openxmlformats.org/drawingml/2006/table">
            <a:tbl>
              <a:tblPr/>
              <a:tblGrid>
                <a:gridCol w="1591232"/>
                <a:gridCol w="1017348"/>
                <a:gridCol w="1017348"/>
                <a:gridCol w="1017348"/>
                <a:gridCol w="1526461"/>
                <a:gridCol w="1526461"/>
              </a:tblGrid>
              <a:tr h="66510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Items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2000" b="0" i="0" u="none" strike="noStrike" cap="none" normalizeH="0" baseline="0" dirty="0" smtClean="0">
                          <a:ln>
                            <a:noFill/>
                          </a:ln>
                          <a:solidFill>
                            <a:schemeClr val="tx1"/>
                          </a:solidFill>
                          <a:effectLst/>
                          <a:latin typeface="Verdana" pitchFamily="34" charset="0"/>
                          <a:cs typeface="Arial" charset="0"/>
                        </a:rPr>
                        <a:t>2011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2000" b="1" i="0" u="none" strike="noStrike" cap="none" normalizeH="0" baseline="0" dirty="0" smtClean="0">
                          <a:ln>
                            <a:noFill/>
                          </a:ln>
                          <a:solidFill>
                            <a:schemeClr val="tx1"/>
                          </a:solidFill>
                          <a:effectLst/>
                          <a:latin typeface="Verdana" pitchFamily="34" charset="0"/>
                          <a:cs typeface="Arial" charset="0"/>
                        </a:rPr>
                        <a:t>Forecast 2012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073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 All Food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sz="2000" baseline="0" dirty="0" smtClean="0"/>
                        <a:t>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sz="2000" baseline="0" dirty="0" smtClean="0">
                          <a:latin typeface="Verdana" pitchFamily="34" charset="0"/>
                        </a:rPr>
                        <a:t>2.5 to 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09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  FAFH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2.3</a:t>
                      </a:r>
                      <a:endParaRPr kumimoji="0" lang="en-US" sz="2000" b="0" i="1" u="none" strike="noStrike" cap="none" normalizeH="0" baseline="0" dirty="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 to 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09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  FAH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2.5 to 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7776">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Beef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2000" b="1" i="0" u="none" strike="noStrike" cap="none" normalizeH="0" baseline="0" dirty="0" smtClean="0">
                          <a:ln>
                            <a:noFill/>
                          </a:ln>
                          <a:solidFill>
                            <a:schemeClr val="tx1"/>
                          </a:solidFill>
                          <a:effectLst/>
                          <a:latin typeface="Verdana" pitchFamily="34" charset="0"/>
                          <a:cs typeface="Arial" charset="0"/>
                        </a:rPr>
                        <a:t>10.2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2000" b="0" i="0" u="none" strike="noStrike" cap="none" normalizeH="0" baseline="0" dirty="0" smtClean="0">
                          <a:ln>
                            <a:noFill/>
                          </a:ln>
                          <a:solidFill>
                            <a:schemeClr val="tx1"/>
                          </a:solidFill>
                          <a:effectLst/>
                          <a:latin typeface="Verdana" pitchFamily="34" charset="0"/>
                          <a:cs typeface="Arial" charset="0"/>
                        </a:rPr>
                        <a:t>4 to 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1060">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Pork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 to 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7776">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Other Meats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2.5 to 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353">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Poultry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 to 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p:txBody>
          <a:bodyPr/>
          <a:lstStyle/>
          <a:p>
            <a:pPr>
              <a:defRPr/>
            </a:pPr>
            <a:fld id="{CE265EF1-D3A4-43BD-94F0-F4202532AF4D}" type="slidenum">
              <a:rPr lang="en-US" smtClean="0"/>
              <a:pPr>
                <a:defRPr/>
              </a:pPr>
              <a:t>22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98720"/>
                                        </p:tgtEl>
                                        <p:attrNameLst>
                                          <p:attrName>style.visibility</p:attrName>
                                        </p:attrNameLst>
                                      </p:cBhvr>
                                      <p:to>
                                        <p:strVal val="visible"/>
                                      </p:to>
                                    </p:set>
                                    <p:anim calcmode="lin" valueType="num">
                                      <p:cBhvr>
                                        <p:cTn id="7" dur="500" fill="hold"/>
                                        <p:tgtEl>
                                          <p:spTgt spid="198720"/>
                                        </p:tgtEl>
                                        <p:attrNameLst>
                                          <p:attrName>ppt_w</p:attrName>
                                        </p:attrNameLst>
                                      </p:cBhvr>
                                      <p:tavLst>
                                        <p:tav tm="0">
                                          <p:val>
                                            <p:fltVal val="0"/>
                                          </p:val>
                                        </p:tav>
                                        <p:tav tm="100000">
                                          <p:val>
                                            <p:strVal val="#ppt_w"/>
                                          </p:val>
                                        </p:tav>
                                      </p:tavLst>
                                    </p:anim>
                                    <p:anim calcmode="lin" valueType="num">
                                      <p:cBhvr>
                                        <p:cTn id="8" dur="500" fill="hold"/>
                                        <p:tgtEl>
                                          <p:spTgt spid="19872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5" name="Rectangle 2"/>
          <p:cNvSpPr>
            <a:spLocks noGrp="1" noChangeArrowheads="1"/>
          </p:cNvSpPr>
          <p:nvPr>
            <p:ph type="title" idx="4294967295"/>
          </p:nvPr>
        </p:nvSpPr>
        <p:spPr>
          <a:xfrm>
            <a:off x="0" y="228600"/>
            <a:ext cx="8229600" cy="808038"/>
          </a:xfrm>
        </p:spPr>
        <p:txBody>
          <a:bodyPr/>
          <a:lstStyle/>
          <a:p>
            <a:pPr eaLnBrk="1" hangingPunct="1"/>
            <a:r>
              <a:rPr lang="en-US" dirty="0" smtClean="0"/>
              <a:t>Percent Change in Food CPI (b)</a:t>
            </a:r>
          </a:p>
        </p:txBody>
      </p:sp>
      <p:graphicFrame>
        <p:nvGraphicFramePr>
          <p:cNvPr id="200781" name="Group 77"/>
          <p:cNvGraphicFramePr>
            <a:graphicFrameLocks noGrp="1"/>
          </p:cNvGraphicFramePr>
          <p:nvPr/>
        </p:nvGraphicFramePr>
        <p:xfrm>
          <a:off x="228600" y="1523999"/>
          <a:ext cx="7600948" cy="4770381"/>
        </p:xfrm>
        <a:graphic>
          <a:graphicData uri="http://schemas.openxmlformats.org/drawingml/2006/table">
            <a:tbl>
              <a:tblPr/>
              <a:tblGrid>
                <a:gridCol w="1766954"/>
                <a:gridCol w="929174"/>
                <a:gridCol w="929174"/>
                <a:gridCol w="929174"/>
                <a:gridCol w="1523236"/>
                <a:gridCol w="1523236"/>
              </a:tblGrid>
              <a:tr h="83820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Items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2000" b="0" i="0" u="none" strike="noStrike" cap="none" normalizeH="0" baseline="0" dirty="0" smtClean="0">
                          <a:ln>
                            <a:noFill/>
                          </a:ln>
                          <a:solidFill>
                            <a:schemeClr val="tx1"/>
                          </a:solidFill>
                          <a:effectLst/>
                          <a:latin typeface="Verdana" pitchFamily="34" charset="0"/>
                          <a:cs typeface="Arial" charset="0"/>
                        </a:rPr>
                        <a:t>2011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2000" b="1" i="0" u="none" strike="noStrike" cap="none" normalizeH="0" baseline="0" dirty="0" smtClean="0">
                          <a:ln>
                            <a:noFill/>
                          </a:ln>
                          <a:solidFill>
                            <a:schemeClr val="tx1"/>
                          </a:solidFill>
                          <a:effectLst/>
                          <a:latin typeface="Verdana" pitchFamily="34" charset="0"/>
                          <a:cs typeface="Arial" charset="0"/>
                        </a:rPr>
                        <a:t>Forecast 2012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946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 All Food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sz="2000" dirty="0" smtClean="0"/>
                        <a:t>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sz="2000" dirty="0" smtClean="0">
                          <a:latin typeface="Verdana" pitchFamily="34" charset="0"/>
                        </a:rPr>
                        <a:t>2.5 to 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1859">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  FAH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2.5 to 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259">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Fish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7.1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4 to 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274">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Dairy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6.8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 to 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1859">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Fats and Oils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13.8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3.5 to 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8482">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Sugar +Sweets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 to 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384">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Eggs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14.0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9.2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 to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p:txBody>
          <a:bodyPr/>
          <a:lstStyle/>
          <a:p>
            <a:pPr>
              <a:defRPr/>
            </a:pPr>
            <a:fld id="{CE265EF1-D3A4-43BD-94F0-F4202532AF4D}" type="slidenum">
              <a:rPr lang="en-US" smtClean="0"/>
              <a:pPr>
                <a:defRPr/>
              </a:pPr>
              <a:t>23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0781"/>
                                        </p:tgtEl>
                                        <p:attrNameLst>
                                          <p:attrName>style.visibility</p:attrName>
                                        </p:attrNameLst>
                                      </p:cBhvr>
                                      <p:to>
                                        <p:strVal val="visible"/>
                                      </p:to>
                                    </p:set>
                                    <p:anim calcmode="lin" valueType="num">
                                      <p:cBhvr>
                                        <p:cTn id="7" dur="500" fill="hold"/>
                                        <p:tgtEl>
                                          <p:spTgt spid="200781"/>
                                        </p:tgtEl>
                                        <p:attrNameLst>
                                          <p:attrName>ppt_w</p:attrName>
                                        </p:attrNameLst>
                                      </p:cBhvr>
                                      <p:tavLst>
                                        <p:tav tm="0">
                                          <p:val>
                                            <p:fltVal val="0"/>
                                          </p:val>
                                        </p:tav>
                                        <p:tav tm="100000">
                                          <p:val>
                                            <p:strVal val="#ppt_w"/>
                                          </p:val>
                                        </p:tav>
                                      </p:tavLst>
                                    </p:anim>
                                    <p:anim calcmode="lin" valueType="num">
                                      <p:cBhvr>
                                        <p:cTn id="8" dur="500" fill="hold"/>
                                        <p:tgtEl>
                                          <p:spTgt spid="20078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2"/>
          <p:cNvSpPr>
            <a:spLocks noGrp="1" noChangeArrowheads="1"/>
          </p:cNvSpPr>
          <p:nvPr>
            <p:ph type="title" idx="4294967295"/>
          </p:nvPr>
        </p:nvSpPr>
        <p:spPr>
          <a:xfrm>
            <a:off x="0" y="228600"/>
            <a:ext cx="8229600" cy="808038"/>
          </a:xfrm>
        </p:spPr>
        <p:txBody>
          <a:bodyPr/>
          <a:lstStyle/>
          <a:p>
            <a:pPr eaLnBrk="1" hangingPunct="1"/>
            <a:r>
              <a:rPr lang="en-US" dirty="0" smtClean="0"/>
              <a:t>Percent Change in Food CPI (c)</a:t>
            </a:r>
          </a:p>
        </p:txBody>
      </p:sp>
      <p:graphicFrame>
        <p:nvGraphicFramePr>
          <p:cNvPr id="202823" name="Group 71"/>
          <p:cNvGraphicFramePr>
            <a:graphicFrameLocks noGrp="1"/>
          </p:cNvGraphicFramePr>
          <p:nvPr/>
        </p:nvGraphicFramePr>
        <p:xfrm>
          <a:off x="381000" y="1600200"/>
          <a:ext cx="7620002" cy="5163820"/>
        </p:xfrm>
        <a:graphic>
          <a:graphicData uri="http://schemas.openxmlformats.org/drawingml/2006/table">
            <a:tbl>
              <a:tblPr/>
              <a:tblGrid>
                <a:gridCol w="1752600"/>
                <a:gridCol w="990600"/>
                <a:gridCol w="987755"/>
                <a:gridCol w="993445"/>
                <a:gridCol w="1447800"/>
                <a:gridCol w="1447802"/>
              </a:tblGrid>
              <a:tr h="7016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Items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2000" b="0" i="0" u="none" strike="noStrike" cap="none" normalizeH="0" baseline="0" dirty="0" smtClean="0">
                          <a:ln>
                            <a:noFill/>
                          </a:ln>
                          <a:solidFill>
                            <a:schemeClr val="tx1"/>
                          </a:solidFill>
                          <a:effectLst/>
                          <a:latin typeface="Verdana" pitchFamily="34" charset="0"/>
                          <a:cs typeface="Arial" charset="0"/>
                        </a:rPr>
                        <a:t>2011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2000" b="1" i="0" u="none" strike="noStrike" cap="none" normalizeH="0" baseline="0" dirty="0" smtClean="0">
                          <a:ln>
                            <a:noFill/>
                          </a:ln>
                          <a:solidFill>
                            <a:schemeClr val="tx1"/>
                          </a:solidFill>
                          <a:effectLst/>
                          <a:latin typeface="Verdana" pitchFamily="34" charset="0"/>
                          <a:cs typeface="Arial" charset="0"/>
                        </a:rPr>
                        <a:t>Forecast 2012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 All Food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sz="2000" dirty="0" smtClean="0"/>
                        <a:t>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sz="2000" dirty="0" smtClean="0">
                          <a:latin typeface="Verdana" pitchFamily="34" charset="0"/>
                        </a:rPr>
                        <a:t>2.5 to 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  FAH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2.5 to 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00">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Fresh Fruits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-6.1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 to 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7688">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Fresh Vegetables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tx1"/>
                          </a:solidFill>
                          <a:effectLst/>
                          <a:latin typeface="Verdana" pitchFamily="34" charset="0"/>
                          <a:cs typeface="Arial" charset="0"/>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 to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5313">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Processed </a:t>
                      </a: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F + 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 to 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00">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Cereals + Bakery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chemeClr val="tx1"/>
                          </a:solidFill>
                          <a:effectLst/>
                          <a:latin typeface="Verdana" pitchFamily="34" charset="0"/>
                          <a:cs typeface="Arial" charset="0"/>
                        </a:rPr>
                        <a:t>10.2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3.5 to 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813">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err="1" smtClean="0">
                          <a:ln>
                            <a:noFill/>
                          </a:ln>
                          <a:solidFill>
                            <a:schemeClr val="tx1"/>
                          </a:solidFill>
                          <a:effectLst/>
                          <a:latin typeface="Verdana" pitchFamily="34" charset="0"/>
                          <a:cs typeface="Arial" charset="0"/>
                        </a:rPr>
                        <a:t>Nonalc</a:t>
                      </a:r>
                      <a:r>
                        <a:rPr kumimoji="0" lang="en-US" sz="2000" b="0" i="0" u="none" strike="noStrike" cap="none" normalizeH="0" baseline="0" dirty="0" smtClean="0">
                          <a:ln>
                            <a:noFill/>
                          </a:ln>
                          <a:solidFill>
                            <a:schemeClr val="tx1"/>
                          </a:solidFill>
                          <a:effectLst/>
                          <a:latin typeface="Verdana" pitchFamily="34" charset="0"/>
                          <a:cs typeface="Arial" charset="0"/>
                        </a:rPr>
                        <a:t>. Bev.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cs typeface="Arial" charset="0"/>
                        </a:rPr>
                        <a:t>1.5 to 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p:txBody>
          <a:bodyPr/>
          <a:lstStyle/>
          <a:p>
            <a:pPr>
              <a:defRPr/>
            </a:pPr>
            <a:fld id="{CE265EF1-D3A4-43BD-94F0-F4202532AF4D}" type="slidenum">
              <a:rPr lang="en-US" smtClean="0"/>
              <a:pPr>
                <a:defRPr/>
              </a:pPr>
              <a:t>24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2823"/>
                                        </p:tgtEl>
                                        <p:attrNameLst>
                                          <p:attrName>style.visibility</p:attrName>
                                        </p:attrNameLst>
                                      </p:cBhvr>
                                      <p:to>
                                        <p:strVal val="visible"/>
                                      </p:to>
                                    </p:set>
                                    <p:anim calcmode="lin" valueType="num">
                                      <p:cBhvr>
                                        <p:cTn id="7" dur="500" fill="hold"/>
                                        <p:tgtEl>
                                          <p:spTgt spid="202823"/>
                                        </p:tgtEl>
                                        <p:attrNameLst>
                                          <p:attrName>ppt_w</p:attrName>
                                        </p:attrNameLst>
                                      </p:cBhvr>
                                      <p:tavLst>
                                        <p:tav tm="0">
                                          <p:val>
                                            <p:fltVal val="0"/>
                                          </p:val>
                                        </p:tav>
                                        <p:tav tm="100000">
                                          <p:val>
                                            <p:strVal val="#ppt_w"/>
                                          </p:val>
                                        </p:tav>
                                      </p:tavLst>
                                    </p:anim>
                                    <p:anim calcmode="lin" valueType="num">
                                      <p:cBhvr>
                                        <p:cTn id="8" dur="500" fill="hold"/>
                                        <p:tgtEl>
                                          <p:spTgt spid="2028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2"/>
          <p:cNvSpPr>
            <a:spLocks noGrp="1" noChangeArrowheads="1"/>
          </p:cNvSpPr>
          <p:nvPr>
            <p:ph type="title" idx="4294967295"/>
          </p:nvPr>
        </p:nvSpPr>
        <p:spPr>
          <a:xfrm>
            <a:off x="0" y="277813"/>
            <a:ext cx="8229600" cy="1139825"/>
          </a:xfrm>
        </p:spPr>
        <p:txBody>
          <a:bodyPr>
            <a:normAutofit/>
          </a:bodyPr>
          <a:lstStyle/>
          <a:p>
            <a:pPr eaLnBrk="1" hangingPunct="1"/>
            <a:r>
              <a:rPr lang="en-US" sz="3600" dirty="0" smtClean="0"/>
              <a:t>	Caveats</a:t>
            </a:r>
          </a:p>
        </p:txBody>
      </p:sp>
      <p:sp>
        <p:nvSpPr>
          <p:cNvPr id="50180" name="Rectangle 3"/>
          <p:cNvSpPr>
            <a:spLocks noGrp="1" noChangeArrowheads="1"/>
          </p:cNvSpPr>
          <p:nvPr>
            <p:ph type="body" idx="4294967295"/>
          </p:nvPr>
        </p:nvSpPr>
        <p:spPr>
          <a:xfrm>
            <a:off x="457200" y="1600200"/>
            <a:ext cx="7543800" cy="4530725"/>
          </a:xfrm>
        </p:spPr>
        <p:txBody>
          <a:bodyPr/>
          <a:lstStyle/>
          <a:p>
            <a:pPr eaLnBrk="1" hangingPunct="1"/>
            <a:r>
              <a:rPr lang="en-US" sz="2800" dirty="0" smtClean="0"/>
              <a:t>Food commodity volatility</a:t>
            </a:r>
          </a:p>
          <a:p>
            <a:pPr eaLnBrk="1" hangingPunct="1"/>
            <a:r>
              <a:rPr lang="en-US" sz="2800" dirty="0" smtClean="0"/>
              <a:t>Food ~ Energy Connection</a:t>
            </a:r>
          </a:p>
          <a:p>
            <a:pPr eaLnBrk="1" hangingPunct="1"/>
            <a:r>
              <a:rPr lang="en-US" sz="2800" dirty="0" smtClean="0"/>
              <a:t>Global demand for U.S. exports</a:t>
            </a:r>
          </a:p>
          <a:p>
            <a:pPr eaLnBrk="1" hangingPunct="1"/>
            <a:r>
              <a:rPr lang="en-US" dirty="0" smtClean="0"/>
              <a:t>Retail margin pressure</a:t>
            </a:r>
          </a:p>
          <a:p>
            <a:pPr lvl="1" eaLnBrk="1" hangingPunct="1"/>
            <a:r>
              <a:rPr lang="en-US" sz="2400" dirty="0" smtClean="0"/>
              <a:t>Post-recession consumer response</a:t>
            </a:r>
          </a:p>
          <a:p>
            <a:pPr eaLnBrk="1" hangingPunct="1"/>
            <a:r>
              <a:rPr lang="en-US" sz="2800" dirty="0" smtClean="0"/>
              <a:t>Weather is major source of uncertainty</a:t>
            </a:r>
          </a:p>
          <a:p>
            <a:pPr eaLnBrk="1" hangingPunct="1"/>
            <a:r>
              <a:rPr lang="en-US" sz="2800" dirty="0" smtClean="0"/>
              <a:t>Longer term structural inflation concerns</a:t>
            </a:r>
          </a:p>
        </p:txBody>
      </p:sp>
      <p:sp>
        <p:nvSpPr>
          <p:cNvPr id="5" name="Slide Number Placeholder 4"/>
          <p:cNvSpPr>
            <a:spLocks noGrp="1"/>
          </p:cNvSpPr>
          <p:nvPr>
            <p:ph type="sldNum" sz="quarter" idx="12"/>
          </p:nvPr>
        </p:nvSpPr>
        <p:spPr/>
        <p:txBody>
          <a:bodyPr/>
          <a:lstStyle/>
          <a:p>
            <a:pPr>
              <a:defRPr/>
            </a:pPr>
            <a:fld id="{CE265EF1-D3A4-43BD-94F0-F4202532AF4D}" type="slidenum">
              <a:rPr lang="en-US" smtClean="0"/>
              <a:pPr>
                <a:defRPr/>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8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8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180">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18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180">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018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a:xfrm>
            <a:off x="228600" y="228600"/>
            <a:ext cx="8686800" cy="884238"/>
          </a:xfrm>
        </p:spPr>
        <p:txBody>
          <a:bodyPr>
            <a:normAutofit fontScale="90000"/>
          </a:bodyPr>
          <a:lstStyle/>
          <a:p>
            <a:r>
              <a:rPr lang="en-US" sz="4000" dirty="0" smtClean="0"/>
              <a:t>Resources for Food Price Trends Research</a:t>
            </a:r>
          </a:p>
        </p:txBody>
      </p:sp>
      <p:sp>
        <p:nvSpPr>
          <p:cNvPr id="52228" name="Rectangle 3"/>
          <p:cNvSpPr>
            <a:spLocks noGrp="1" noChangeArrowheads="1"/>
          </p:cNvSpPr>
          <p:nvPr>
            <p:ph sz="quarter" idx="1"/>
          </p:nvPr>
        </p:nvSpPr>
        <p:spPr>
          <a:xfrm>
            <a:off x="457200" y="1295400"/>
            <a:ext cx="7543800" cy="4835525"/>
          </a:xfrm>
          <a:noFill/>
        </p:spPr>
        <p:style>
          <a:lnRef idx="1">
            <a:schemeClr val="dk1"/>
          </a:lnRef>
          <a:fillRef idx="3">
            <a:schemeClr val="dk1"/>
          </a:fillRef>
          <a:effectRef idx="2">
            <a:schemeClr val="dk1"/>
          </a:effectRef>
          <a:fontRef idx="minor">
            <a:schemeClr val="lt1"/>
          </a:fontRef>
        </p:style>
        <p:txBody>
          <a:bodyPr>
            <a:normAutofit lnSpcReduction="10000"/>
          </a:bodyPr>
          <a:lstStyle/>
          <a:p>
            <a:pPr>
              <a:lnSpc>
                <a:spcPct val="80000"/>
              </a:lnSpc>
              <a:buFont typeface="Wingdings" pitchFamily="2" charset="2"/>
              <a:buChar char="q"/>
            </a:pPr>
            <a:r>
              <a:rPr lang="en-US" sz="1800" dirty="0" smtClean="0">
                <a:solidFill>
                  <a:schemeClr val="tx1"/>
                </a:solidFill>
              </a:rPr>
              <a:t>ERS CPI Forecasts</a:t>
            </a:r>
          </a:p>
          <a:p>
            <a:pPr>
              <a:lnSpc>
                <a:spcPct val="80000"/>
              </a:lnSpc>
              <a:buFont typeface="Wingdings" pitchFamily="2" charset="2"/>
              <a:buNone/>
            </a:pPr>
            <a:r>
              <a:rPr lang="en-US" sz="1400" dirty="0" smtClean="0">
                <a:solidFill>
                  <a:srgbClr val="3333FF"/>
                </a:solidFill>
                <a:hlinkClick r:id="rId3"/>
              </a:rPr>
              <a:t>http://www.ers.usda.gov/Briefing/CPIFoodAndExpenditures/Data/cpiforecasts.htm</a:t>
            </a:r>
            <a:endParaRPr lang="en-US" sz="1400" dirty="0" smtClean="0">
              <a:solidFill>
                <a:srgbClr val="3333FF"/>
              </a:solidFill>
            </a:endParaRPr>
          </a:p>
          <a:p>
            <a:pPr>
              <a:lnSpc>
                <a:spcPct val="80000"/>
              </a:lnSpc>
              <a:buFont typeface="Wingdings" pitchFamily="2" charset="2"/>
              <a:buNone/>
            </a:pPr>
            <a:endParaRPr lang="en-US" sz="1400" dirty="0" smtClean="0"/>
          </a:p>
          <a:p>
            <a:pPr>
              <a:lnSpc>
                <a:spcPct val="80000"/>
              </a:lnSpc>
            </a:pPr>
            <a:r>
              <a:rPr lang="en-US" sz="1800" dirty="0" smtClean="0">
                <a:solidFill>
                  <a:schemeClr val="tx1"/>
                </a:solidFill>
              </a:rPr>
              <a:t>New ERS Reports</a:t>
            </a:r>
          </a:p>
          <a:p>
            <a:pPr>
              <a:lnSpc>
                <a:spcPct val="80000"/>
              </a:lnSpc>
              <a:buNone/>
            </a:pPr>
            <a:r>
              <a:rPr lang="en-US" sz="1400" dirty="0" smtClean="0">
                <a:hlinkClick r:id="rId4"/>
              </a:rPr>
              <a:t>http://www.ers.usda.gov/publications/err129/</a:t>
            </a:r>
            <a:endParaRPr lang="en-US" sz="1400" dirty="0" smtClean="0"/>
          </a:p>
          <a:p>
            <a:pPr>
              <a:lnSpc>
                <a:spcPct val="80000"/>
              </a:lnSpc>
              <a:buNone/>
            </a:pPr>
            <a:r>
              <a:rPr lang="en-US" sz="1400" dirty="0" smtClean="0">
                <a:hlinkClick r:id="rId5"/>
              </a:rPr>
              <a:t>http://www.ers.usda.gov/Publications/EIB75/</a:t>
            </a:r>
            <a:endParaRPr lang="en-US" sz="1400" dirty="0" smtClean="0"/>
          </a:p>
          <a:p>
            <a:pPr>
              <a:lnSpc>
                <a:spcPct val="80000"/>
              </a:lnSpc>
              <a:buNone/>
            </a:pPr>
            <a:r>
              <a:rPr lang="en-US" sz="1400" dirty="0" smtClean="0">
                <a:hlinkClick r:id="rId6"/>
              </a:rPr>
              <a:t>http://www.ers.usda.gov/Publications/ERR105/</a:t>
            </a:r>
            <a:endParaRPr lang="en-US" sz="1400" dirty="0" smtClean="0"/>
          </a:p>
          <a:p>
            <a:pPr>
              <a:lnSpc>
                <a:spcPct val="80000"/>
              </a:lnSpc>
              <a:buNone/>
            </a:pPr>
            <a:endParaRPr lang="en-US" sz="1400" dirty="0" smtClean="0"/>
          </a:p>
          <a:p>
            <a:pPr>
              <a:lnSpc>
                <a:spcPct val="80000"/>
              </a:lnSpc>
            </a:pPr>
            <a:r>
              <a:rPr lang="en-US" sz="1400" dirty="0" smtClean="0"/>
              <a:t> </a:t>
            </a:r>
            <a:r>
              <a:rPr lang="en-US" sz="1800" dirty="0" smtClean="0">
                <a:solidFill>
                  <a:schemeClr val="tx1"/>
                </a:solidFill>
              </a:rPr>
              <a:t>BLS CPI, PPI, and Average Price Data</a:t>
            </a:r>
          </a:p>
          <a:p>
            <a:pPr>
              <a:lnSpc>
                <a:spcPct val="80000"/>
              </a:lnSpc>
              <a:buNone/>
            </a:pPr>
            <a:r>
              <a:rPr lang="en-US" sz="1400" dirty="0" smtClean="0">
                <a:hlinkClick r:id="rId7"/>
              </a:rPr>
              <a:t>http://data.bls.gov/PDQ/outside.jsp?survey=cu</a:t>
            </a:r>
            <a:endParaRPr lang="en-US" sz="1400" dirty="0" smtClean="0"/>
          </a:p>
          <a:p>
            <a:pPr>
              <a:lnSpc>
                <a:spcPct val="80000"/>
              </a:lnSpc>
              <a:buNone/>
            </a:pPr>
            <a:r>
              <a:rPr lang="en-US" sz="1400" dirty="0" smtClean="0">
                <a:hlinkClick r:id="rId8"/>
              </a:rPr>
              <a:t>http://data.bls.gov/PDQ/outside.jsp?survey=wp</a:t>
            </a:r>
            <a:endParaRPr lang="en-US" sz="1400" dirty="0" smtClean="0"/>
          </a:p>
          <a:p>
            <a:pPr>
              <a:lnSpc>
                <a:spcPct val="80000"/>
              </a:lnSpc>
              <a:buNone/>
            </a:pPr>
            <a:r>
              <a:rPr lang="en-US" sz="1400" dirty="0" smtClean="0">
                <a:hlinkClick r:id="rId9"/>
              </a:rPr>
              <a:t>http://data.bls.gov/PDQ/outside.jsp?survey=ap</a:t>
            </a:r>
            <a:endParaRPr lang="en-US" sz="1400" dirty="0" smtClean="0"/>
          </a:p>
          <a:p>
            <a:pPr>
              <a:lnSpc>
                <a:spcPct val="80000"/>
              </a:lnSpc>
              <a:buNone/>
            </a:pPr>
            <a:endParaRPr lang="en-US" sz="1400" dirty="0" smtClean="0"/>
          </a:p>
          <a:p>
            <a:pPr>
              <a:lnSpc>
                <a:spcPct val="80000"/>
              </a:lnSpc>
            </a:pPr>
            <a:r>
              <a:rPr lang="en-US" sz="1800" dirty="0" smtClean="0">
                <a:solidFill>
                  <a:schemeClr val="tx1"/>
                </a:solidFill>
              </a:rPr>
              <a:t>AMS Fruit and Vegetable Report</a:t>
            </a:r>
          </a:p>
          <a:p>
            <a:pPr>
              <a:lnSpc>
                <a:spcPct val="80000"/>
              </a:lnSpc>
              <a:buFont typeface="Wingdings" pitchFamily="2" charset="2"/>
              <a:buNone/>
            </a:pPr>
            <a:r>
              <a:rPr lang="en-US" sz="1400" dirty="0" smtClean="0">
                <a:hlinkClick r:id="rId10"/>
              </a:rPr>
              <a:t>http://www.ams.usda.gov/mnreports/fvwretail.pdf</a:t>
            </a:r>
            <a:endParaRPr lang="en-US" sz="1400" dirty="0" smtClean="0"/>
          </a:p>
          <a:p>
            <a:pPr>
              <a:lnSpc>
                <a:spcPct val="80000"/>
              </a:lnSpc>
            </a:pPr>
            <a:endParaRPr lang="en-US" sz="1400" dirty="0" smtClean="0"/>
          </a:p>
          <a:p>
            <a:pPr>
              <a:lnSpc>
                <a:spcPct val="80000"/>
              </a:lnSpc>
              <a:buFont typeface="Wingdings" pitchFamily="2" charset="2"/>
              <a:buNone/>
            </a:pPr>
            <a:endParaRPr lang="en-US" sz="1400" dirty="0" smtClean="0"/>
          </a:p>
          <a:p>
            <a:pPr>
              <a:lnSpc>
                <a:spcPct val="80000"/>
              </a:lnSpc>
            </a:pPr>
            <a:r>
              <a:rPr lang="en-US" sz="1800" dirty="0" smtClean="0">
                <a:solidFill>
                  <a:schemeClr val="tx1"/>
                </a:solidFill>
              </a:rPr>
              <a:t>IMF World Commodity Prices</a:t>
            </a:r>
          </a:p>
          <a:p>
            <a:pPr>
              <a:lnSpc>
                <a:spcPct val="80000"/>
              </a:lnSpc>
              <a:buFont typeface="Wingdings" pitchFamily="2" charset="2"/>
              <a:buNone/>
            </a:pPr>
            <a:r>
              <a:rPr lang="en-US" sz="1400" dirty="0" smtClean="0">
                <a:hlinkClick r:id="rId11"/>
              </a:rPr>
              <a:t>http://www.imf.org/external/np/res/commod/index.asp</a:t>
            </a:r>
            <a:endParaRPr lang="en-US" sz="1400" dirty="0" smtClean="0"/>
          </a:p>
          <a:p>
            <a:pPr>
              <a:lnSpc>
                <a:spcPct val="80000"/>
              </a:lnSpc>
              <a:buFont typeface="Wingdings" pitchFamily="2" charset="2"/>
              <a:buNone/>
            </a:pPr>
            <a:endParaRPr lang="en-US" sz="1800" dirty="0" smtClean="0"/>
          </a:p>
          <a:p>
            <a:pPr>
              <a:lnSpc>
                <a:spcPct val="80000"/>
              </a:lnSpc>
              <a:buFont typeface="Wingdings" pitchFamily="2" charset="2"/>
              <a:buNone/>
            </a:pPr>
            <a:endParaRPr lang="en-US" sz="1800" dirty="0" smtClean="0"/>
          </a:p>
        </p:txBody>
      </p:sp>
      <p:sp>
        <p:nvSpPr>
          <p:cNvPr id="5" name="Slide Number Placeholder 4"/>
          <p:cNvSpPr>
            <a:spLocks noGrp="1"/>
          </p:cNvSpPr>
          <p:nvPr>
            <p:ph type="sldNum" sz="quarter" idx="15"/>
          </p:nvPr>
        </p:nvSpPr>
        <p:spPr/>
        <p:txBody>
          <a:bodyPr/>
          <a:lstStyle/>
          <a:p>
            <a:pPr>
              <a:defRPr/>
            </a:pPr>
            <a:fld id="{F7A2EC9F-5944-42E8-90BE-6150EABEBF80}"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2"/>
          <p:cNvSpPr>
            <a:spLocks noGrp="1" noChangeArrowheads="1"/>
          </p:cNvSpPr>
          <p:nvPr>
            <p:ph type="title" idx="4294967295"/>
          </p:nvPr>
        </p:nvSpPr>
        <p:spPr>
          <a:xfrm>
            <a:off x="914400" y="228600"/>
            <a:ext cx="8229600" cy="1139825"/>
          </a:xfrm>
        </p:spPr>
        <p:txBody>
          <a:bodyPr/>
          <a:lstStyle/>
          <a:p>
            <a:pPr eaLnBrk="1" hangingPunct="1"/>
            <a:r>
              <a:rPr lang="en-US" dirty="0" smtClean="0"/>
              <a:t>Contact Information</a:t>
            </a:r>
          </a:p>
        </p:txBody>
      </p:sp>
      <p:sp>
        <p:nvSpPr>
          <p:cNvPr id="53252" name="Rectangle 3"/>
          <p:cNvSpPr>
            <a:spLocks noGrp="1" noChangeArrowheads="1"/>
          </p:cNvSpPr>
          <p:nvPr>
            <p:ph type="body" idx="4294967295"/>
          </p:nvPr>
        </p:nvSpPr>
        <p:spPr>
          <a:xfrm>
            <a:off x="0" y="1600200"/>
            <a:ext cx="9144000" cy="4530725"/>
          </a:xfrm>
        </p:spPr>
        <p:txBody>
          <a:bodyPr/>
          <a:lstStyle/>
          <a:p>
            <a:pPr algn="ctr" eaLnBrk="1" hangingPunct="1">
              <a:buFont typeface="Wingdings" pitchFamily="2" charset="2"/>
              <a:buNone/>
            </a:pPr>
            <a:r>
              <a:rPr lang="en-US" sz="3200" dirty="0" smtClean="0"/>
              <a:t>Richard Volpe, PhD</a:t>
            </a:r>
          </a:p>
          <a:p>
            <a:pPr lvl="1" algn="ctr" eaLnBrk="1" hangingPunct="1">
              <a:buFont typeface="Wingdings" pitchFamily="2" charset="2"/>
              <a:buNone/>
            </a:pPr>
            <a:r>
              <a:rPr lang="en-US" sz="2800" b="1" dirty="0" smtClean="0">
                <a:solidFill>
                  <a:srgbClr val="3333FF"/>
                </a:solidFill>
                <a:hlinkClick r:id="rId3"/>
              </a:rPr>
              <a:t>rvolpe@ers.usda.gov</a:t>
            </a:r>
            <a:endParaRPr lang="en-US" sz="2800" b="1" dirty="0" smtClean="0">
              <a:solidFill>
                <a:srgbClr val="3333FF"/>
              </a:solidFill>
            </a:endParaRPr>
          </a:p>
          <a:p>
            <a:pPr lvl="1" algn="ctr" eaLnBrk="1" hangingPunct="1">
              <a:buFont typeface="Wingdings" pitchFamily="2" charset="2"/>
              <a:buNone/>
            </a:pPr>
            <a:r>
              <a:rPr lang="en-US" sz="2800" dirty="0" smtClean="0"/>
              <a:t>202-694-5395</a:t>
            </a:r>
          </a:p>
          <a:p>
            <a:pPr lvl="1" algn="ctr" eaLnBrk="1" hangingPunct="1">
              <a:buFont typeface="Wingdings" pitchFamily="2" charset="2"/>
              <a:buNone/>
            </a:pPr>
            <a:endParaRPr lang="en-US" sz="2800" dirty="0" smtClean="0"/>
          </a:p>
          <a:p>
            <a:pPr lvl="1" algn="ctr" eaLnBrk="1" hangingPunct="1">
              <a:buFont typeface="Wingdings" pitchFamily="2" charset="2"/>
              <a:buNone/>
            </a:pPr>
            <a:r>
              <a:rPr lang="en-US" sz="2800" dirty="0" smtClean="0"/>
              <a:t>For more information, see </a:t>
            </a:r>
            <a:r>
              <a:rPr lang="en-US" sz="1800" b="1" dirty="0" smtClean="0">
                <a:hlinkClick r:id="rId4"/>
              </a:rPr>
              <a:t>http://www.ers.usda.gov/Briefing/CPIFoodAndExpenditures/</a:t>
            </a:r>
            <a:endParaRPr lang="en-US" sz="1800" b="1" dirty="0" smtClean="0"/>
          </a:p>
          <a:p>
            <a:pPr lvl="1" algn="ctr" eaLnBrk="1" hangingPunct="1">
              <a:buFont typeface="Wingdings" pitchFamily="2" charset="2"/>
              <a:buNone/>
            </a:pPr>
            <a:endParaRPr lang="en-US" sz="1800" dirty="0" smtClean="0"/>
          </a:p>
        </p:txBody>
      </p:sp>
      <p:sp>
        <p:nvSpPr>
          <p:cNvPr id="5" name="Slide Number Placeholder 4"/>
          <p:cNvSpPr>
            <a:spLocks noGrp="1"/>
          </p:cNvSpPr>
          <p:nvPr>
            <p:ph type="sldNum" sz="quarter" idx="12"/>
          </p:nvPr>
        </p:nvSpPr>
        <p:spPr/>
        <p:txBody>
          <a:bodyPr/>
          <a:lstStyle/>
          <a:p>
            <a:pPr>
              <a:defRPr/>
            </a:pPr>
            <a:fld id="{CE265EF1-D3A4-43BD-94F0-F4202532AF4D}" type="slidenum">
              <a:rPr lang="en-US" smtClean="0"/>
              <a:pPr>
                <a:defRPr/>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25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25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2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a:xfrm>
            <a:off x="533400" y="0"/>
            <a:ext cx="8229600" cy="1139825"/>
          </a:xfrm>
        </p:spPr>
        <p:txBody>
          <a:bodyPr/>
          <a:lstStyle/>
          <a:p>
            <a:r>
              <a:rPr lang="en-US" sz="2800" b="1" dirty="0" smtClean="0"/>
              <a:t>Perspective:</a:t>
            </a:r>
            <a:br>
              <a:rPr lang="en-US" sz="2800" b="1" dirty="0" smtClean="0"/>
            </a:br>
            <a:r>
              <a:rPr lang="en-US" sz="2800" b="1" dirty="0" smtClean="0"/>
              <a:t>Long Term Food-at-Home Price Inflation</a:t>
            </a:r>
          </a:p>
        </p:txBody>
      </p:sp>
      <p:graphicFrame>
        <p:nvGraphicFramePr>
          <p:cNvPr id="5" name="Object 3"/>
          <p:cNvGraphicFramePr>
            <a:graphicFrameLocks noGrp="1" noChangeAspect="1"/>
          </p:cNvGraphicFramePr>
          <p:nvPr>
            <p:ph type="chart" idx="1"/>
          </p:nvPr>
        </p:nvGraphicFramePr>
        <p:xfrm>
          <a:off x="660400" y="1346200"/>
          <a:ext cx="7899400" cy="450215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2000" y="5943600"/>
            <a:ext cx="3352800" cy="307777"/>
          </a:xfrm>
          <a:prstGeom prst="rect">
            <a:avLst/>
          </a:prstGeom>
          <a:noFill/>
        </p:spPr>
        <p:txBody>
          <a:bodyPr wrap="square" rtlCol="0">
            <a:spAutoFit/>
          </a:bodyPr>
          <a:lstStyle/>
          <a:p>
            <a:r>
              <a:rPr lang="en-US" sz="1400" dirty="0" smtClean="0"/>
              <a:t>Source: BLS CPI Data, 1970-2011</a:t>
            </a:r>
            <a:endParaRPr lang="en-US" sz="14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idx="4294967295"/>
          </p:nvPr>
        </p:nvSpPr>
        <p:spPr>
          <a:xfrm>
            <a:off x="914400" y="304800"/>
            <a:ext cx="8229600" cy="938213"/>
          </a:xfrm>
        </p:spPr>
        <p:txBody>
          <a:bodyPr/>
          <a:lstStyle/>
          <a:p>
            <a:pPr eaLnBrk="1" hangingPunct="1"/>
            <a:r>
              <a:rPr lang="en-US" sz="2800" b="1" dirty="0" smtClean="0"/>
              <a:t>CPI and CPI for Food, 1970-2011</a:t>
            </a:r>
          </a:p>
        </p:txBody>
      </p:sp>
      <p:graphicFrame>
        <p:nvGraphicFramePr>
          <p:cNvPr id="6" name="Object 3"/>
          <p:cNvGraphicFramePr>
            <a:graphicFrameLocks noGrp="1" noChangeAspect="1"/>
          </p:cNvGraphicFramePr>
          <p:nvPr>
            <p:ph type="chart" idx="4294967295"/>
          </p:nvPr>
        </p:nvGraphicFramePr>
        <p:xfrm>
          <a:off x="0" y="1371600"/>
          <a:ext cx="8805863" cy="47942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114800" y="6248400"/>
            <a:ext cx="4419600" cy="338554"/>
          </a:xfrm>
          <a:prstGeom prst="rect">
            <a:avLst/>
          </a:prstGeom>
          <a:noFill/>
        </p:spPr>
        <p:txBody>
          <a:bodyPr wrap="square" rtlCol="0">
            <a:spAutoFit/>
          </a:bodyPr>
          <a:lstStyle/>
          <a:p>
            <a:r>
              <a:rPr lang="en-US" sz="1600" dirty="0" smtClean="0"/>
              <a:t>Source: BLS CPI Data, 1970-2011</a:t>
            </a:r>
            <a:endParaRPr lang="en-US" sz="1600" dirty="0"/>
          </a:p>
        </p:txBody>
      </p:sp>
      <p:sp>
        <p:nvSpPr>
          <p:cNvPr id="7" name="Slide Number Placeholder 6"/>
          <p:cNvSpPr>
            <a:spLocks noGrp="1"/>
          </p:cNvSpPr>
          <p:nvPr>
            <p:ph type="sldNum" sz="quarter" idx="12"/>
          </p:nvPr>
        </p:nvSpPr>
        <p:spPr/>
        <p:txBody>
          <a:bodyPr/>
          <a:lstStyle/>
          <a:p>
            <a:pPr>
              <a:defRPr/>
            </a:pPr>
            <a:fld id="{CE265EF1-D3A4-43BD-94F0-F4202532AF4D}"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639762"/>
          </a:xfrm>
        </p:spPr>
        <p:txBody>
          <a:bodyPr/>
          <a:lstStyle/>
          <a:p>
            <a:r>
              <a:rPr lang="en-US" dirty="0" smtClean="0"/>
              <a:t>FAH and FAFH, 1970-2011</a:t>
            </a:r>
            <a:endParaRPr lang="en-US" dirty="0"/>
          </a:p>
        </p:txBody>
      </p:sp>
      <p:graphicFrame>
        <p:nvGraphicFramePr>
          <p:cNvPr id="5" name="Content Placeholder 4"/>
          <p:cNvGraphicFramePr>
            <a:graphicFrameLocks noGrp="1"/>
          </p:cNvGraphicFramePr>
          <p:nvPr>
            <p:ph sz="quarter" idx="1"/>
          </p:nvPr>
        </p:nvGraphicFramePr>
        <p:xfrm>
          <a:off x="304800" y="990600"/>
          <a:ext cx="8305800" cy="4873625"/>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5"/>
          </p:nvPr>
        </p:nvSpPr>
        <p:spPr/>
        <p:txBody>
          <a:bodyPr/>
          <a:lstStyle/>
          <a:p>
            <a:pPr>
              <a:defRPr/>
            </a:pPr>
            <a:fld id="{CE265EF1-D3A4-43BD-94F0-F4202532AF4D}" type="slidenum">
              <a:rPr lang="en-US" smtClean="0"/>
              <a:pPr>
                <a:defRPr/>
              </a:pPr>
              <a:t>5</a:t>
            </a:fld>
            <a:endParaRPr lang="en-US"/>
          </a:p>
        </p:txBody>
      </p:sp>
      <p:sp>
        <p:nvSpPr>
          <p:cNvPr id="6" name="TextBox 5"/>
          <p:cNvSpPr txBox="1"/>
          <p:nvPr/>
        </p:nvSpPr>
        <p:spPr>
          <a:xfrm>
            <a:off x="4495800" y="6096000"/>
            <a:ext cx="3886200" cy="338554"/>
          </a:xfrm>
          <a:prstGeom prst="rect">
            <a:avLst/>
          </a:prstGeom>
          <a:noFill/>
        </p:spPr>
        <p:txBody>
          <a:bodyPr wrap="square" rtlCol="0">
            <a:spAutoFit/>
          </a:bodyPr>
          <a:lstStyle/>
          <a:p>
            <a:r>
              <a:rPr lang="en-US" sz="1600" dirty="0" smtClean="0"/>
              <a:t>Source: BLS CPI Data, 1970-2011</a:t>
            </a:r>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2"/>
          <p:cNvSpPr>
            <a:spLocks noGrp="1" noChangeArrowheads="1"/>
          </p:cNvSpPr>
          <p:nvPr>
            <p:ph type="title" idx="4294967295"/>
          </p:nvPr>
        </p:nvSpPr>
        <p:spPr>
          <a:xfrm>
            <a:off x="838200" y="0"/>
            <a:ext cx="8305800" cy="990600"/>
          </a:xfrm>
        </p:spPr>
        <p:txBody>
          <a:bodyPr/>
          <a:lstStyle/>
          <a:p>
            <a:pPr eaLnBrk="1" hangingPunct="1"/>
            <a:r>
              <a:rPr lang="en-US" sz="2800" b="1" dirty="0" smtClean="0"/>
              <a:t>Food, Energy, Medical Care, Services</a:t>
            </a:r>
            <a:br>
              <a:rPr lang="en-US" sz="2800" b="1" dirty="0" smtClean="0"/>
            </a:br>
            <a:r>
              <a:rPr lang="en-US" sz="2800" b="1" dirty="0" smtClean="0"/>
              <a:t> 1990-2011</a:t>
            </a:r>
            <a:endParaRPr lang="en-US" sz="2800" b="1" i="1" dirty="0" smtClean="0"/>
          </a:p>
        </p:txBody>
      </p:sp>
      <p:graphicFrame>
        <p:nvGraphicFramePr>
          <p:cNvPr id="6" name="Object 3"/>
          <p:cNvGraphicFramePr>
            <a:graphicFrameLocks noGrp="1" noChangeAspect="1"/>
          </p:cNvGraphicFramePr>
          <p:nvPr>
            <p:ph type="chart" idx="4294967295"/>
          </p:nvPr>
        </p:nvGraphicFramePr>
        <p:xfrm>
          <a:off x="0" y="1270000"/>
          <a:ext cx="8864600" cy="5588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810000" y="762000"/>
            <a:ext cx="3352800" cy="646331"/>
          </a:xfrm>
          <a:prstGeom prst="rect">
            <a:avLst/>
          </a:prstGeom>
          <a:noFill/>
        </p:spPr>
        <p:txBody>
          <a:bodyPr wrap="square" rtlCol="0">
            <a:spAutoFit/>
          </a:bodyPr>
          <a:lstStyle/>
          <a:p>
            <a:r>
              <a:rPr lang="en-US" dirty="0" smtClean="0"/>
              <a:t>Source: BLS CPI Data, 1970-2011</a:t>
            </a:r>
            <a:endParaRPr lang="en-US" dirty="0"/>
          </a:p>
        </p:txBody>
      </p:sp>
      <p:sp>
        <p:nvSpPr>
          <p:cNvPr id="7" name="Slide Number Placeholder 6"/>
          <p:cNvSpPr>
            <a:spLocks noGrp="1"/>
          </p:cNvSpPr>
          <p:nvPr>
            <p:ph type="sldNum" sz="quarter" idx="12"/>
          </p:nvPr>
        </p:nvSpPr>
        <p:spPr/>
        <p:txBody>
          <a:bodyPr/>
          <a:lstStyle/>
          <a:p>
            <a:pPr>
              <a:defRPr/>
            </a:pPr>
            <a:fld id="{CE265EF1-D3A4-43BD-94F0-F4202532AF4D}"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a:xfrm>
            <a:off x="0" y="277813"/>
            <a:ext cx="8229600" cy="1139825"/>
          </a:xfrm>
        </p:spPr>
        <p:txBody>
          <a:bodyPr>
            <a:noAutofit/>
          </a:bodyPr>
          <a:lstStyle/>
          <a:p>
            <a:pPr eaLnBrk="1" hangingPunct="1"/>
            <a:r>
              <a:rPr lang="en-US" sz="3600" b="1" dirty="0" smtClean="0"/>
              <a:t>Sources of Retail Price Changes</a:t>
            </a:r>
          </a:p>
        </p:txBody>
      </p:sp>
      <p:sp>
        <p:nvSpPr>
          <p:cNvPr id="22532" name="Rectangle 3"/>
          <p:cNvSpPr>
            <a:spLocks noGrp="1" noChangeArrowheads="1"/>
          </p:cNvSpPr>
          <p:nvPr>
            <p:ph type="body" idx="4294967295"/>
          </p:nvPr>
        </p:nvSpPr>
        <p:spPr>
          <a:xfrm>
            <a:off x="0" y="1600200"/>
            <a:ext cx="8229600" cy="4530725"/>
          </a:xfrm>
        </p:spPr>
        <p:txBody>
          <a:bodyPr/>
          <a:lstStyle/>
          <a:p>
            <a:pPr eaLnBrk="1" hangingPunct="1"/>
            <a:r>
              <a:rPr lang="en-US" sz="3200" dirty="0" smtClean="0"/>
              <a:t>Changes in Consumer Demand</a:t>
            </a:r>
          </a:p>
          <a:p>
            <a:pPr eaLnBrk="1" hangingPunct="1"/>
            <a:r>
              <a:rPr lang="en-US" sz="3200" dirty="0" smtClean="0"/>
              <a:t>Changes in Retail Market Competition</a:t>
            </a:r>
          </a:p>
          <a:p>
            <a:pPr lvl="1" eaLnBrk="1" hangingPunct="1"/>
            <a:r>
              <a:rPr lang="en-US" sz="2400" dirty="0" smtClean="0"/>
              <a:t>Number of retailers in a market</a:t>
            </a:r>
          </a:p>
          <a:p>
            <a:pPr lvl="1" eaLnBrk="1" hangingPunct="1"/>
            <a:r>
              <a:rPr lang="en-US" sz="2400" dirty="0" smtClean="0"/>
              <a:t>Type of retailers</a:t>
            </a:r>
          </a:p>
          <a:p>
            <a:pPr lvl="2" eaLnBrk="1" hangingPunct="1"/>
            <a:r>
              <a:rPr lang="en-US" sz="2000" dirty="0" smtClean="0"/>
              <a:t>Specialization</a:t>
            </a:r>
          </a:p>
          <a:p>
            <a:pPr eaLnBrk="1" hangingPunct="1"/>
            <a:r>
              <a:rPr lang="en-US" sz="3200" dirty="0" smtClean="0"/>
              <a:t>Changes in Costs</a:t>
            </a:r>
          </a:p>
          <a:p>
            <a:pPr lvl="1" eaLnBrk="1" hangingPunct="1"/>
            <a:r>
              <a:rPr lang="en-US" sz="2400" dirty="0" smtClean="0"/>
              <a:t>Cost of Goods Sold (Farm and Wholesale)</a:t>
            </a:r>
          </a:p>
          <a:p>
            <a:pPr lvl="2" eaLnBrk="1" hangingPunct="1"/>
            <a:r>
              <a:rPr lang="en-US" sz="2000" dirty="0" smtClean="0"/>
              <a:t>Regional Variation</a:t>
            </a:r>
          </a:p>
          <a:p>
            <a:pPr lvl="1" eaLnBrk="1" hangingPunct="1"/>
            <a:r>
              <a:rPr lang="en-US" sz="2400" dirty="0" smtClean="0"/>
              <a:t>Operating Costs (e.g. Energy)</a:t>
            </a:r>
          </a:p>
        </p:txBody>
      </p:sp>
      <p:sp>
        <p:nvSpPr>
          <p:cNvPr id="5" name="Slide Number Placeholder 4"/>
          <p:cNvSpPr>
            <a:spLocks noGrp="1"/>
          </p:cNvSpPr>
          <p:nvPr>
            <p:ph type="sldNum" sz="quarter" idx="12"/>
          </p:nvPr>
        </p:nvSpPr>
        <p:spPr/>
        <p:txBody>
          <a:bodyPr/>
          <a:lstStyle/>
          <a:p>
            <a:pPr>
              <a:defRPr/>
            </a:pPr>
            <a:fld id="{CE265EF1-D3A4-43BD-94F0-F4202532AF4D}" type="slidenum">
              <a:rPr lang="en-US" smtClean="0"/>
              <a:pPr>
                <a:defRPr/>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53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53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3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53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53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532">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53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noAutofit/>
          </a:bodyPr>
          <a:lstStyle/>
          <a:p>
            <a:r>
              <a:rPr lang="en-US" sz="3600" dirty="0" smtClean="0"/>
              <a:t>Consumers’ FAH Expenditure Patterns, 1999-2009</a:t>
            </a:r>
            <a:endParaRPr lang="en-US" sz="3600" dirty="0"/>
          </a:p>
        </p:txBody>
      </p:sp>
      <p:graphicFrame>
        <p:nvGraphicFramePr>
          <p:cNvPr id="5" name="Content Placeholder 4"/>
          <p:cNvGraphicFramePr>
            <a:graphicFrameLocks noGrp="1"/>
          </p:cNvGraphicFramePr>
          <p:nvPr>
            <p:ph sz="quarter" idx="1"/>
          </p:nvPr>
        </p:nvGraphicFramePr>
        <p:xfrm>
          <a:off x="457200" y="1143000"/>
          <a:ext cx="8229600" cy="4983163"/>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5"/>
          </p:nvPr>
        </p:nvSpPr>
        <p:spPr/>
        <p:txBody>
          <a:bodyPr/>
          <a:lstStyle/>
          <a:p>
            <a:pPr>
              <a:defRPr/>
            </a:pPr>
            <a:fld id="{CE265EF1-D3A4-43BD-94F0-F4202532AF4D}" type="slidenum">
              <a:rPr lang="en-US" smtClean="0"/>
              <a:pPr>
                <a:defRPr/>
              </a:pPr>
              <a:t>8</a:t>
            </a:fld>
            <a:endParaRPr lang="en-US"/>
          </a:p>
        </p:txBody>
      </p:sp>
      <p:sp>
        <p:nvSpPr>
          <p:cNvPr id="6" name="TextBox 1"/>
          <p:cNvSpPr txBox="1"/>
          <p:nvPr/>
        </p:nvSpPr>
        <p:spPr>
          <a:xfrm>
            <a:off x="609600" y="6019800"/>
            <a:ext cx="5715000" cy="609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smtClean="0"/>
              <a:t>Source: Nielsen Homescan Data, 1999-2009</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Consumers Increasingly Shop at Nontraditional Formats for FAH</a:t>
            </a:r>
            <a:endParaRPr lang="en-US" sz="3200" dirty="0"/>
          </a:p>
        </p:txBody>
      </p:sp>
      <p:graphicFrame>
        <p:nvGraphicFramePr>
          <p:cNvPr id="6" name="Content Placeholder 5"/>
          <p:cNvGraphicFramePr>
            <a:graphicFrameLocks noGrp="1"/>
          </p:cNvGraphicFramePr>
          <p:nvPr>
            <p:ph sz="quarter"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5"/>
          </p:nvPr>
        </p:nvSpPr>
        <p:spPr/>
        <p:txBody>
          <a:bodyPr/>
          <a:lstStyle/>
          <a:p>
            <a:pPr>
              <a:defRPr/>
            </a:pPr>
            <a:fld id="{F7A2EC9F-5944-42E8-90BE-6150EABEBF80}" type="slidenum">
              <a:rPr lang="en-US" smtClean="0"/>
              <a:pPr>
                <a:defRPr/>
              </a:pPr>
              <a:t>9</a:t>
            </a:fld>
            <a:endParaRPr lang="en-US"/>
          </a:p>
        </p:txBody>
      </p:sp>
      <p:sp>
        <p:nvSpPr>
          <p:cNvPr id="5" name="TextBox 1"/>
          <p:cNvSpPr txBox="1"/>
          <p:nvPr/>
        </p:nvSpPr>
        <p:spPr>
          <a:xfrm>
            <a:off x="304800" y="6488802"/>
            <a:ext cx="4876800" cy="36919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smtClean="0"/>
              <a:t>Source: Nielsen Homescan Data, 1999-2009</a:t>
            </a:r>
            <a:endParaRPr lang="en-US" sz="1200" dirty="0"/>
          </a:p>
        </p:txBody>
      </p:sp>
    </p:spTree>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14949</TotalTime>
  <Words>1718</Words>
  <Application>Microsoft Office PowerPoint</Application>
  <PresentationFormat>Presentación en pantalla (4:3)</PresentationFormat>
  <Paragraphs>373</Paragraphs>
  <Slides>27</Slides>
  <Notes>21</Notes>
  <HiddenSlides>0</HiddenSlides>
  <MMClips>0</MMClips>
  <ScaleCrop>false</ScaleCrop>
  <HeadingPairs>
    <vt:vector size="4" baseType="variant">
      <vt:variant>
        <vt:lpstr>Tema</vt:lpstr>
      </vt:variant>
      <vt:variant>
        <vt:i4>3</vt:i4>
      </vt:variant>
      <vt:variant>
        <vt:lpstr>Títulos de diapositiva</vt:lpstr>
      </vt:variant>
      <vt:variant>
        <vt:i4>27</vt:i4>
      </vt:variant>
    </vt:vector>
  </HeadingPairs>
  <TitlesOfParts>
    <vt:vector size="30" baseType="lpstr">
      <vt:lpstr>Custom Design</vt:lpstr>
      <vt:lpstr>1_Custom Design</vt:lpstr>
      <vt:lpstr>Oriel</vt:lpstr>
      <vt:lpstr>Outlook for U.S. Retail Food Prices and Inflation, 2012</vt:lpstr>
      <vt:lpstr>Heavy Food Price Inflation in 2011</vt:lpstr>
      <vt:lpstr>Perspective: Long Term Food-at-Home Price Inflation</vt:lpstr>
      <vt:lpstr>CPI and CPI for Food, 1970-2011</vt:lpstr>
      <vt:lpstr>FAH and FAFH, 1970-2011</vt:lpstr>
      <vt:lpstr>Food, Energy, Medical Care, Services  1990-2011</vt:lpstr>
      <vt:lpstr>Sources of Retail Price Changes</vt:lpstr>
      <vt:lpstr>Consumers’ FAH Expenditure Patterns, 1999-2009</vt:lpstr>
      <vt:lpstr>Consumers Increasingly Shop at Nontraditional Formats for FAH</vt:lpstr>
      <vt:lpstr>Spotlight: Nontraditionals</vt:lpstr>
      <vt:lpstr>PPI for Retail Grocery Department Margins, Revenues Minus Wholesale Cost</vt:lpstr>
      <vt:lpstr>The Updated Food Dollar</vt:lpstr>
      <vt:lpstr>Where a Consumer Dollar Spent on Food Goes</vt:lpstr>
      <vt:lpstr>ERS Food Markets and Prices Research</vt:lpstr>
      <vt:lpstr>ERS Food Markets and Prices Research</vt:lpstr>
      <vt:lpstr>ERS Food Markets and Prices Research</vt:lpstr>
      <vt:lpstr>ERS Food Markets and Prices Research</vt:lpstr>
      <vt:lpstr>ERS Food Markets and Prices Research</vt:lpstr>
      <vt:lpstr>2011-2012 Food Inflation Is Unlikely to Approach 2007-2008 Levels</vt:lpstr>
      <vt:lpstr>Food Inflation 2009-2012</vt:lpstr>
      <vt:lpstr>Food Inflation 2009-2012</vt:lpstr>
      <vt:lpstr>Percent Change in Food CPI (a)</vt:lpstr>
      <vt:lpstr>Percent Change in Food CPI (b)</vt:lpstr>
      <vt:lpstr>Percent Change in Food CPI (c)</vt:lpstr>
      <vt:lpstr> Caveats</vt:lpstr>
      <vt:lpstr>Resources for Food Price Trends Research</vt:lpstr>
      <vt:lpstr>Contact Information</vt:lpstr>
    </vt:vector>
  </TitlesOfParts>
  <Company>USDA-ERS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Price Briefing</dc:title>
  <dc:creator>Ephraim Leibtag</dc:creator>
  <cp:lastModifiedBy>Gustavo</cp:lastModifiedBy>
  <cp:revision>618</cp:revision>
  <dcterms:created xsi:type="dcterms:W3CDTF">2003-02-03T19:13:35Z</dcterms:created>
  <dcterms:modified xsi:type="dcterms:W3CDTF">2012-02-28T16:27:10Z</dcterms:modified>
</cp:coreProperties>
</file>